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27"/>
  </p:notesMasterIdLst>
  <p:handoutMasterIdLst>
    <p:handoutMasterId r:id="rId28"/>
  </p:handoutMasterIdLst>
  <p:sldIdLst>
    <p:sldId id="308" r:id="rId3"/>
    <p:sldId id="309" r:id="rId4"/>
    <p:sldId id="310" r:id="rId5"/>
    <p:sldId id="311" r:id="rId6"/>
    <p:sldId id="312" r:id="rId7"/>
    <p:sldId id="313" r:id="rId8"/>
    <p:sldId id="314" r:id="rId9"/>
    <p:sldId id="315" r:id="rId10"/>
    <p:sldId id="316" r:id="rId11"/>
    <p:sldId id="333" r:id="rId12"/>
    <p:sldId id="317" r:id="rId13"/>
    <p:sldId id="318" r:id="rId14"/>
    <p:sldId id="319" r:id="rId15"/>
    <p:sldId id="320" r:id="rId16"/>
    <p:sldId id="321" r:id="rId17"/>
    <p:sldId id="322" r:id="rId18"/>
    <p:sldId id="323" r:id="rId19"/>
    <p:sldId id="324" r:id="rId20"/>
    <p:sldId id="325" r:id="rId21"/>
    <p:sldId id="327" r:id="rId22"/>
    <p:sldId id="328" r:id="rId23"/>
    <p:sldId id="329" r:id="rId24"/>
    <p:sldId id="331" r:id="rId25"/>
    <p:sldId id="332" r:id="rId2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302" autoAdjust="0"/>
  </p:normalViewPr>
  <p:slideViewPr>
    <p:cSldViewPr snapToGrid="0" snapToObjects="1">
      <p:cViewPr varScale="1">
        <p:scale>
          <a:sx n="96" d="100"/>
          <a:sy n="96" d="100"/>
        </p:scale>
        <p:origin x="1038" y="78"/>
      </p:cViewPr>
      <p:guideLst>
        <p:guide orient="horz" pos="2160"/>
        <p:guide pos="2880"/>
      </p:guideLst>
    </p:cSldViewPr>
  </p:slideViewPr>
  <p:outlineViewPr>
    <p:cViewPr>
      <p:scale>
        <a:sx n="33" d="100"/>
        <a:sy n="33" d="100"/>
      </p:scale>
      <p:origin x="0" y="-1176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7/9/2024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7/9/2024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dirty="0"/>
          </a:p>
        </p:txBody>
      </p:sp>
      <p:sp>
        <p:nvSpPr>
          <p:cNvPr id="3" name="Date Placeholder 2"/>
          <p:cNvSpPr>
            <a:spLocks noGrp="1"/>
          </p:cNvSpPr>
          <p:nvPr>
            <p:ph type="dt" idx="1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7.xml"/><Relationship Id="rId1" Type="http://schemas.openxmlformats.org/officeDocument/2006/relationships/slideLayout" Target="../slideLayouts/slideLayout36.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4.ti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image" Target="../media/image15.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8.tif"/><Relationship Id="rId4" Type="http://schemas.openxmlformats.org/officeDocument/2006/relationships/image" Target="../media/image7.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Getting Started with Forms and Controls</a:t>
            </a:r>
            <a:endParaRPr lang="en-US" altLang="en-US" dirty="0">
              <a:latin typeface="Times New Roman" panose="02020603050405020304" pitchFamily="18" charset="0"/>
              <a:ea typeface="+mj-ea"/>
              <a:cs typeface="Arial"/>
            </a:endParaRPr>
          </a:p>
        </p:txBody>
      </p:sp>
      <p:sp>
        <p:nvSpPr>
          <p:cNvPr id="7" name="Content Placeholder 6"/>
          <p:cNvSpPr>
            <a:spLocks noGrp="1"/>
          </p:cNvSpPr>
          <p:nvPr>
            <p:ph idx="1"/>
          </p:nvPr>
        </p:nvSpPr>
        <p:spPr>
          <a:xfrm>
            <a:off x="457200" y="1600199"/>
            <a:ext cx="7707086" cy="1245637"/>
          </a:xfrm>
        </p:spPr>
        <p:txBody>
          <a:bodyPr/>
          <a:lstStyle/>
          <a:p>
            <a:pPr lvl="0" indent="-255600"/>
            <a:r>
              <a:rPr lang="en-US" altLang="en-US" sz="2200" dirty="0">
                <a:solidFill>
                  <a:srgbClr val="000000"/>
                </a:solidFill>
                <a:latin typeface="Arial (Body)"/>
              </a:rPr>
              <a:t>When you start a new C# Windows Forms App, an empty form named Form1 is automatically created.</a:t>
            </a:r>
          </a:p>
        </p:txBody>
      </p:sp>
      <p:pic>
        <p:nvPicPr>
          <p:cNvPr id="19" name="Picture 18" descr="In a Microsoft Visual Studio window, the empty form 1 design is highlighted in the designer pane. This is the project’s form.">
            <a:extLst>
              <a:ext uri="{FF2B5EF4-FFF2-40B4-BE49-F238E27FC236}">
                <a16:creationId xmlns:a16="http://schemas.microsoft.com/office/drawing/2014/main" id="{E9BC71F6-64E0-0BFF-A920-633FF71A99A1}"/>
              </a:ext>
            </a:extLst>
          </p:cNvPr>
          <p:cNvPicPr>
            <a:picLocks noChangeAspect="1"/>
          </p:cNvPicPr>
          <p:nvPr/>
        </p:nvPicPr>
        <p:blipFill>
          <a:blip r:embed="rId2"/>
          <a:stretch>
            <a:fillRect/>
          </a:stretch>
        </p:blipFill>
        <p:spPr>
          <a:xfrm>
            <a:off x="1663736" y="2472613"/>
            <a:ext cx="5894059" cy="3867330"/>
          </a:xfrm>
          <a:prstGeom prst="rect">
            <a:avLst/>
          </a:prstGeom>
        </p:spPr>
      </p:pic>
      <p:sp>
        <p:nvSpPr>
          <p:cNvPr id="20" name="TextBox 19">
            <a:extLst>
              <a:ext uri="{FF2B5EF4-FFF2-40B4-BE49-F238E27FC236}">
                <a16:creationId xmlns:a16="http://schemas.microsoft.com/office/drawing/2014/main" id="{419943CD-D7E9-8076-4A74-D46D58ED75DE}"/>
              </a:ext>
            </a:extLst>
          </p:cNvPr>
          <p:cNvSpPr txBox="1"/>
          <p:nvPr/>
        </p:nvSpPr>
        <p:spPr>
          <a:xfrm>
            <a:off x="3835395" y="4434335"/>
            <a:ext cx="1364476" cy="369332"/>
          </a:xfrm>
          <a:prstGeom prst="rect">
            <a:avLst/>
          </a:prstGeom>
          <a:noFill/>
        </p:spPr>
        <p:txBody>
          <a:bodyPr wrap="none" rtlCol="0">
            <a:spAutoFit/>
          </a:bodyPr>
          <a:lstStyle/>
          <a:p>
            <a:r>
              <a:rPr lang="en-US" sz="1800" dirty="0">
                <a:solidFill>
                  <a:srgbClr val="FF0000"/>
                </a:solidFill>
              </a:rPr>
              <a:t>Empty form</a:t>
            </a:r>
          </a:p>
        </p:txBody>
      </p:sp>
      <p:cxnSp>
        <p:nvCxnSpPr>
          <p:cNvPr id="22" name="Straight Arrow Connector 21">
            <a:extLst>
              <a:ext uri="{FF2B5EF4-FFF2-40B4-BE49-F238E27FC236}">
                <a16:creationId xmlns:a16="http://schemas.microsoft.com/office/drawing/2014/main" id="{5D975FFA-E2B9-9599-E94F-475D952D910B}"/>
              </a:ext>
            </a:extLst>
          </p:cNvPr>
          <p:cNvCxnSpPr>
            <a:cxnSpLocks/>
          </p:cNvCxnSpPr>
          <p:nvPr/>
        </p:nvCxnSpPr>
        <p:spPr>
          <a:xfrm flipH="1" flipV="1">
            <a:off x="4152122" y="3909527"/>
            <a:ext cx="354564" cy="543470"/>
          </a:xfrm>
          <a:prstGeom prst="straightConnector1">
            <a:avLst/>
          </a:prstGeom>
          <a:ln w="254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97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Source Code in the Solution Explorer</a:t>
            </a:r>
          </a:p>
        </p:txBody>
      </p:sp>
      <p:sp>
        <p:nvSpPr>
          <p:cNvPr id="3" name="Content Placeholder 2"/>
          <p:cNvSpPr>
            <a:spLocks noGrp="1"/>
          </p:cNvSpPr>
          <p:nvPr>
            <p:ph type="body" idx="1"/>
          </p:nvPr>
        </p:nvSpPr>
        <p:spPr>
          <a:xfrm>
            <a:off x="457200" y="1600200"/>
            <a:ext cx="8229600"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You can open them through the </a:t>
            </a:r>
            <a:r>
              <a:rPr lang="en-US" altLang="en-US" sz="2000" i="1" dirty="0">
                <a:solidFill>
                  <a:srgbClr val="000000"/>
                </a:solidFill>
                <a:latin typeface="Arial (Body)"/>
                <a:ea typeface="+mn-ea"/>
              </a:rPr>
              <a:t>Solution Explorer</a:t>
            </a:r>
          </a:p>
        </p:txBody>
      </p:sp>
      <p:pic>
        <p:nvPicPr>
          <p:cNvPr id="5" name="Picture 4" descr="In the solution explorer pane of the Microsoft Visual Studio, the hello world expandable list is selected. 1, right click form 1 dot c s in the solution explorer. The menu that opens from right clicking the form option lists options including, open, open with, code cleanup, view code, view designer. 2, click view code.">
            <a:extLst>
              <a:ext uri="{FF2B5EF4-FFF2-40B4-BE49-F238E27FC236}">
                <a16:creationId xmlns:a16="http://schemas.microsoft.com/office/drawing/2014/main" id="{2B89C58B-E5C7-06F1-6049-15E869A70478}"/>
              </a:ext>
            </a:extLst>
          </p:cNvPr>
          <p:cNvPicPr>
            <a:picLocks noChangeAspect="1"/>
          </p:cNvPicPr>
          <p:nvPr/>
        </p:nvPicPr>
        <p:blipFill>
          <a:blip r:embed="rId2"/>
          <a:stretch>
            <a:fillRect/>
          </a:stretch>
        </p:blipFill>
        <p:spPr>
          <a:xfrm>
            <a:off x="2026143" y="2092611"/>
            <a:ext cx="4449302" cy="4193395"/>
          </a:xfrm>
          <a:prstGeom prst="rect">
            <a:avLst/>
          </a:prstGeom>
        </p:spPr>
      </p:pic>
    </p:spTree>
    <p:extLst>
      <p:ext uri="{BB962C8B-B14F-4D97-AF65-F5344CB8AC3E}">
        <p14:creationId xmlns:p14="http://schemas.microsoft.com/office/powerpoint/2010/main" val="127161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Organization of the Form1.cs</a:t>
            </a:r>
            <a:endParaRPr lang="en-US" altLang="en-US" sz="2000" b="0" dirty="0">
              <a:latin typeface="Times New Roman" panose="02020603050405020304" pitchFamily="18" charset="0"/>
              <a:ea typeface="+mj-ea"/>
              <a:cs typeface="Arial"/>
            </a:endParaRPr>
          </a:p>
        </p:txBody>
      </p:sp>
      <p:sp>
        <p:nvSpPr>
          <p:cNvPr id="3" name="Content Placeholder 2"/>
          <p:cNvSpPr>
            <a:spLocks noGrp="1"/>
          </p:cNvSpPr>
          <p:nvPr>
            <p:ph idx="1"/>
          </p:nvPr>
        </p:nvSpPr>
        <p:spPr>
          <a:xfrm>
            <a:off x="457200" y="1531960"/>
            <a:ext cx="4528040"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A sample of Form1.c</a:t>
            </a:r>
            <a:r>
              <a:rPr lang="en-US" altLang="en-US" sz="100" dirty="0">
                <a:solidFill>
                  <a:srgbClr val="000000"/>
                </a:solidFill>
                <a:latin typeface="Arial (Body)"/>
                <a:ea typeface="+mn-ea"/>
              </a:rPr>
              <a:t> </a:t>
            </a:r>
            <a:r>
              <a:rPr lang="en-US" altLang="en-US" sz="2000" dirty="0">
                <a:solidFill>
                  <a:srgbClr val="000000"/>
                </a:solidFill>
                <a:latin typeface="Arial (Body)"/>
                <a:ea typeface="+mn-ea"/>
              </a:rPr>
              <a:t>s:</a:t>
            </a:r>
          </a:p>
        </p:txBody>
      </p:sp>
      <p:sp>
        <p:nvSpPr>
          <p:cNvPr id="4" name="Content Placeholder 3"/>
          <p:cNvSpPr>
            <a:spLocks noGrp="1"/>
          </p:cNvSpPr>
          <p:nvPr>
            <p:ph idx="13"/>
          </p:nvPr>
        </p:nvSpPr>
        <p:spPr>
          <a:xfrm>
            <a:off x="395359" y="1920904"/>
            <a:ext cx="8440731" cy="1309248"/>
          </a:xfrm>
        </p:spPr>
        <p:txBody>
          <a:bodyPr/>
          <a:lstStyle/>
          <a:p>
            <a:pPr marL="741553" lvl="1" indent="-428371" fontAlgn="base">
              <a:spcAft>
                <a:spcPct val="0"/>
              </a:spcAft>
              <a:buFontTx/>
              <a:buAutoNum type="arabicPeriod"/>
            </a:pPr>
            <a:r>
              <a:rPr lang="en-US" altLang="en-US" sz="2000" dirty="0">
                <a:solidFill>
                  <a:srgbClr val="000000"/>
                </a:solidFill>
                <a:latin typeface="Arial (Body)"/>
              </a:rPr>
              <a:t>The user-defined namespace of the project</a:t>
            </a:r>
          </a:p>
          <a:p>
            <a:pPr marL="741553" lvl="1" indent="-428371" fontAlgn="base">
              <a:spcAft>
                <a:spcPct val="0"/>
              </a:spcAft>
              <a:buFontTx/>
              <a:buAutoNum type="arabicPeriod"/>
            </a:pPr>
            <a:r>
              <a:rPr lang="en-US" altLang="en-US" sz="2000" dirty="0">
                <a:solidFill>
                  <a:srgbClr val="000000"/>
                </a:solidFill>
                <a:latin typeface="Arial (Body)"/>
              </a:rPr>
              <a:t>Class declaration</a:t>
            </a:r>
          </a:p>
          <a:p>
            <a:pPr marL="741553" lvl="1" indent="-428371" fontAlgn="base">
              <a:spcAft>
                <a:spcPct val="0"/>
              </a:spcAft>
              <a:buFontTx/>
              <a:buAutoNum type="arabicPeriod"/>
            </a:pPr>
            <a:r>
              <a:rPr lang="en-US" altLang="en-US" sz="2000" dirty="0">
                <a:solidFill>
                  <a:srgbClr val="000000"/>
                </a:solidFill>
                <a:latin typeface="Arial (Body)"/>
              </a:rPr>
              <a:t>A method</a:t>
            </a:r>
            <a:endParaRPr lang="en-IN" dirty="0"/>
          </a:p>
        </p:txBody>
      </p:sp>
      <p:pic>
        <p:nvPicPr>
          <p:cNvPr id="14" name="Picture 13" descr="The code has 10 lines. The code is split into 3 sections, as follows. Section 1 contains lines 1 to 10. Section 2 is a subsection of section 1 and contains lines 3 to 9. Section 3 is a subsection of section 2 and contains lines 5 to 8. The code reads as follows. Line 1. Namespace hello world. Line 2. Left brace. Line 3, indented once. Public partial class form 1 colon form. Line 4, indented once. Left brace. Line 5, indented twice. Public form 1 left parenthesis right parenthesis. Line 6, indented twice. Left brace. Line 7, indented three times. Initialize component left parenthesis right parenthesis semicolon. Line 8, indented twice. Right brace. Line 9, indented. right brace. Line 10. Right brace.">
            <a:extLst>
              <a:ext uri="{FF2B5EF4-FFF2-40B4-BE49-F238E27FC236}">
                <a16:creationId xmlns:a16="http://schemas.microsoft.com/office/drawing/2014/main" id="{901E0A6D-B9A7-527F-E7A7-23924628D3EC}"/>
              </a:ext>
            </a:extLst>
          </p:cNvPr>
          <p:cNvPicPr>
            <a:picLocks noChangeAspect="1"/>
          </p:cNvPicPr>
          <p:nvPr/>
        </p:nvPicPr>
        <p:blipFill>
          <a:blip r:embed="rId2"/>
          <a:stretch>
            <a:fillRect/>
          </a:stretch>
        </p:blipFill>
        <p:spPr>
          <a:xfrm>
            <a:off x="894798" y="3324409"/>
            <a:ext cx="7354403" cy="2687719"/>
          </a:xfrm>
          <a:prstGeom prst="rect">
            <a:avLst/>
          </a:prstGeom>
        </p:spPr>
      </p:pic>
    </p:spTree>
    <p:extLst>
      <p:ext uri="{BB962C8B-B14F-4D97-AF65-F5344CB8AC3E}">
        <p14:creationId xmlns:p14="http://schemas.microsoft.com/office/powerpoint/2010/main" val="561750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Adding Your Code</a:t>
            </a:r>
          </a:p>
        </p:txBody>
      </p:sp>
      <p:sp>
        <p:nvSpPr>
          <p:cNvPr id="3" name="Text Placeholder 2"/>
          <p:cNvSpPr>
            <a:spLocks noGrp="1"/>
          </p:cNvSpPr>
          <p:nvPr>
            <p:ph type="body" idx="1"/>
          </p:nvPr>
        </p:nvSpPr>
        <p:spPr>
          <a:xfrm>
            <a:off x="457200" y="1600200"/>
            <a:ext cx="8229600" cy="349323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G</a:t>
            </a:r>
            <a:r>
              <a:rPr lang="en-US" altLang="en-US" sz="100" dirty="0">
                <a:solidFill>
                  <a:srgbClr val="000000"/>
                </a:solidFill>
                <a:latin typeface="Arial (Body)"/>
                <a:ea typeface="+mn-ea"/>
              </a:rPr>
              <a:t> </a:t>
            </a:r>
            <a:r>
              <a:rPr lang="en-US" altLang="en-US" sz="2000" dirty="0">
                <a:solidFill>
                  <a:srgbClr val="000000"/>
                </a:solidFill>
                <a:latin typeface="Arial (Body)"/>
                <a:ea typeface="+mn-ea"/>
              </a:rPr>
              <a:t>U</a:t>
            </a:r>
            <a:r>
              <a:rPr lang="en-US" altLang="en-US" sz="100" dirty="0">
                <a:solidFill>
                  <a:srgbClr val="000000"/>
                </a:solidFill>
                <a:latin typeface="Arial (Body)"/>
                <a:ea typeface="+mn-ea"/>
              </a:rPr>
              <a:t> </a:t>
            </a:r>
            <a:r>
              <a:rPr lang="en-US" altLang="en-US" sz="2000" dirty="0">
                <a:solidFill>
                  <a:srgbClr val="000000"/>
                </a:solidFill>
                <a:latin typeface="Arial (Body)"/>
                <a:ea typeface="+mn-ea"/>
              </a:rPr>
              <a:t>I applications are event-driven which means they respond to events that occur while the application is running</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An event is a user’s action such as mouse clicking, key pressing, etc.</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In the Designer, double clicking a control such as Button will link the control to a default Event Handler</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An event handler is a method that executes when a specific event takes place</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A code segment similar to the following will be created automatically:</a:t>
            </a:r>
          </a:p>
        </p:txBody>
      </p:sp>
      <p:pic>
        <p:nvPicPr>
          <p:cNvPr id="4" name="Picture 3" descr="The code has 4 lines, as follows. Line 1. Private void my button underscore click left parenthesis object sender comma event a r g s e right parenthesis. Line 2. Left brace. Line 3. Blank.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48" y="5248472"/>
            <a:ext cx="6920505" cy="1063684"/>
          </a:xfrm>
          <a:prstGeom prst="rect">
            <a:avLst/>
          </a:prstGeom>
        </p:spPr>
      </p:pic>
    </p:spTree>
    <p:extLst>
      <p:ext uri="{BB962C8B-B14F-4D97-AF65-F5344CB8AC3E}">
        <p14:creationId xmlns:p14="http://schemas.microsoft.com/office/powerpoint/2010/main" val="1884774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Message Boxes</a:t>
            </a:r>
          </a:p>
        </p:txBody>
      </p:sp>
      <p:sp>
        <p:nvSpPr>
          <p:cNvPr id="3" name="Text Placeholder 2"/>
          <p:cNvSpPr>
            <a:spLocks noGrp="1"/>
          </p:cNvSpPr>
          <p:nvPr>
            <p:ph idx="1"/>
          </p:nvPr>
        </p:nvSpPr>
        <p:spPr>
          <a:xfrm>
            <a:off x="457200" y="1600200"/>
            <a:ext cx="8229600"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A message box (aka dialog box) displays a message</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.NET provides a method named </a:t>
            </a:r>
            <a:r>
              <a:rPr lang="en-US" altLang="en-US" sz="2200" dirty="0">
                <a:solidFill>
                  <a:srgbClr val="000000"/>
                </a:solidFill>
                <a:latin typeface="Courier New" panose="02070309020205020404" pitchFamily="49" charset="0"/>
                <a:ea typeface="+mn-ea"/>
                <a:cs typeface="Courier New" panose="02070309020205020404" pitchFamily="49" charset="0"/>
              </a:rPr>
              <a:t>MessageBox.Show</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 The method displays a window with a message. A sample code is (bold line):</a:t>
            </a:r>
            <a:endParaRPr lang="en-IN" sz="2200" dirty="0"/>
          </a:p>
          <a:p>
            <a:pPr marL="741553" lvl="1" indent="-284353" fontAlgn="base">
              <a:spcAft>
                <a:spcPct val="0"/>
              </a:spcAft>
              <a:buFont typeface="Arial" panose="020B0604020202020204" pitchFamily="34" charset="0"/>
              <a:buChar char="–"/>
            </a:pPr>
            <a:endParaRPr lang="en-US" altLang="en-US" sz="2200" dirty="0">
              <a:solidFill>
                <a:srgbClr val="000000"/>
              </a:solidFill>
              <a:latin typeface="Arial (Body)"/>
            </a:endParaRPr>
          </a:p>
        </p:txBody>
      </p:sp>
      <p:sp>
        <p:nvSpPr>
          <p:cNvPr id="6" name="Content Placeholder 5"/>
          <p:cNvSpPr>
            <a:spLocks noGrp="1"/>
          </p:cNvSpPr>
          <p:nvPr>
            <p:ph idx="14"/>
          </p:nvPr>
        </p:nvSpPr>
        <p:spPr>
          <a:xfrm>
            <a:off x="457200" y="5220389"/>
            <a:ext cx="8166016" cy="1095631"/>
          </a:xfrm>
        </p:spPr>
        <p:txBody>
          <a:bodyPr/>
          <a:lstStyle/>
          <a:p>
            <a:pPr marL="741600" lvl="1" indent="-284400"/>
            <a:r>
              <a:rPr lang="en-US" altLang="en-US" sz="2200" dirty="0">
                <a:solidFill>
                  <a:srgbClr val="000000"/>
                </a:solidFill>
                <a:latin typeface="Arial (Body)"/>
              </a:rPr>
              <a:t>Placing it in the </a:t>
            </a:r>
            <a:r>
              <a:rPr lang="en-US" altLang="en-US" sz="2200" dirty="0">
                <a:solidFill>
                  <a:srgbClr val="000000"/>
                </a:solidFill>
                <a:latin typeface="Courier New" panose="02070309020205020404" pitchFamily="49" charset="0"/>
                <a:cs typeface="Courier New" panose="02070309020205020404" pitchFamily="49" charset="0"/>
              </a:rPr>
              <a:t>myButton_Click</a:t>
            </a:r>
            <a:r>
              <a:rPr lang="en-US" altLang="en-US" sz="2200" dirty="0">
                <a:solidFill>
                  <a:srgbClr val="000000"/>
                </a:solidFill>
                <a:latin typeface="Arial (Body)"/>
              </a:rPr>
              <a:t> event handler can display the string in the message box when the button is clicked</a:t>
            </a:r>
            <a:endParaRPr lang="en-IN" dirty="0"/>
          </a:p>
        </p:txBody>
      </p:sp>
      <p:sp>
        <p:nvSpPr>
          <p:cNvPr id="10" name="TextBox 9">
            <a:extLst>
              <a:ext uri="{FF2B5EF4-FFF2-40B4-BE49-F238E27FC236}">
                <a16:creationId xmlns:a16="http://schemas.microsoft.com/office/drawing/2014/main" id="{DAF3FBE7-F6A7-007D-9915-92891F02C922}"/>
              </a:ext>
            </a:extLst>
          </p:cNvPr>
          <p:cNvSpPr txBox="1"/>
          <p:nvPr/>
        </p:nvSpPr>
        <p:spPr>
          <a:xfrm>
            <a:off x="802433" y="3674305"/>
            <a:ext cx="7669763"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myButton_Click</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MessageBox.Show</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"Thanks for clicking the button!"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2569659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Writing Code for the </a:t>
            </a:r>
            <a:r>
              <a:rPr lang="en-IN" altLang="en-US" i="1" dirty="0">
                <a:latin typeface="Times New Roman" panose="02020603050405020304" pitchFamily="18" charset="0"/>
                <a:ea typeface="+mj-ea"/>
                <a:cs typeface="Arial"/>
              </a:rPr>
              <a:t>Hello World</a:t>
            </a:r>
            <a:r>
              <a:rPr lang="en-IN" altLang="en-US" dirty="0">
                <a:latin typeface="Times New Roman" panose="02020603050405020304" pitchFamily="18" charset="0"/>
                <a:ea typeface="+mj-ea"/>
                <a:cs typeface="Arial"/>
              </a:rPr>
              <a:t> Application</a:t>
            </a:r>
            <a:endParaRPr lang="en-US" altLang="en-US" sz="2000" b="0"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The completed source code of Form1.c</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s is:</a:t>
            </a:r>
          </a:p>
        </p:txBody>
      </p:sp>
      <p:pic>
        <p:nvPicPr>
          <p:cNvPr id="6" name="Picture 5" descr="The code has 15 lines, as follows. Line 1. Namespace hello world. Line 2. Left brace. Line 3, indented once. Public partial class form 1 colon form. Line 4, indented once. Left brace. Line 5, indented twice. Public form 1 left parenthesis right parenthesis. Line 6, indented twice. Left brace. Line 7, indented three times. Initialize component left parenthesis right parenthesis semicolon. Line 8, indented twice. Right brace. Line 9. Blank. Line 10, indented twice. Private void my button underscore click left parenthesis object sender comma event a r g s e right parenthesis. Line 11, indented twice. Left brace. Line 12, indented three times. Message box dot show left parenthesis double quotes hello world double quotes right parenthesis semicolon. Line 13, indented twice. Right brace. Line 14, indented once. Right brace. Line 15. Right brace.">
            <a:extLst>
              <a:ext uri="{FF2B5EF4-FFF2-40B4-BE49-F238E27FC236}">
                <a16:creationId xmlns:a16="http://schemas.microsoft.com/office/drawing/2014/main" id="{75CC3A64-1A2C-72B5-4209-0A5549018532}"/>
              </a:ext>
            </a:extLst>
          </p:cNvPr>
          <p:cNvPicPr>
            <a:picLocks noChangeAspect="1"/>
          </p:cNvPicPr>
          <p:nvPr/>
        </p:nvPicPr>
        <p:blipFill>
          <a:blip r:embed="rId2"/>
          <a:stretch>
            <a:fillRect/>
          </a:stretch>
        </p:blipFill>
        <p:spPr>
          <a:xfrm>
            <a:off x="1362075" y="2311659"/>
            <a:ext cx="6419850" cy="3429000"/>
          </a:xfrm>
          <a:prstGeom prst="rect">
            <a:avLst/>
          </a:prstGeom>
        </p:spPr>
      </p:pic>
    </p:spTree>
    <p:extLst>
      <p:ext uri="{BB962C8B-B14F-4D97-AF65-F5344CB8AC3E}">
        <p14:creationId xmlns:p14="http://schemas.microsoft.com/office/powerpoint/2010/main" val="2702226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Label Controls</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A Label control displays text on a form and can be used to display unchanging text or program output</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Commonly used properties are:</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Text: gets or sets the text associated with Label control</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Name: gets or sets the name of Label control</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Font: allows you to set the font, font style, and font size</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BorderStyle: allows you to display a border around the control’s text</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AutoSize: controls the way they can be resized</a:t>
            </a:r>
          </a:p>
          <a:p>
            <a:pPr marL="741553" lvl="1" indent="-284353" fontAlgn="base">
              <a:spcAft>
                <a:spcPct val="0"/>
              </a:spcAft>
              <a:buFont typeface="Arial" panose="020B0604020202020204" pitchFamily="34" charset="0"/>
              <a:buChar char="–"/>
            </a:pPr>
            <a:r>
              <a:rPr lang="en-US" altLang="en-US" sz="2200" dirty="0">
                <a:solidFill>
                  <a:srgbClr val="000000"/>
                </a:solidFill>
                <a:latin typeface="Arial (Body)"/>
              </a:rPr>
              <a:t>TextAlign: set the text alignments</a:t>
            </a:r>
          </a:p>
        </p:txBody>
      </p:sp>
    </p:spTree>
    <p:extLst>
      <p:ext uri="{BB962C8B-B14F-4D97-AF65-F5344CB8AC3E}">
        <p14:creationId xmlns:p14="http://schemas.microsoft.com/office/powerpoint/2010/main" val="251229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Handling Text Alignments</a:t>
            </a:r>
          </a:p>
        </p:txBody>
      </p:sp>
      <p:sp>
        <p:nvSpPr>
          <p:cNvPr id="3" name="Content Placeholder 2"/>
          <p:cNvSpPr>
            <a:spLocks noGrp="1"/>
          </p:cNvSpPr>
          <p:nvPr>
            <p:ph type="body" idx="1"/>
          </p:nvPr>
        </p:nvSpPr>
        <p:spPr>
          <a:xfrm>
            <a:off x="457200" y="1600200"/>
            <a:ext cx="8229600" cy="523190"/>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The TextAlign property supports the following values:</a:t>
            </a:r>
          </a:p>
        </p:txBody>
      </p:sp>
      <p:graphicFrame>
        <p:nvGraphicFramePr>
          <p:cNvPr id="5" name="Table 4"/>
          <p:cNvGraphicFramePr>
            <a:graphicFrameLocks noGrp="1"/>
          </p:cNvGraphicFramePr>
          <p:nvPr>
            <p:extLst>
              <p:ext uri="{D42A27DB-BD31-4B8C-83A1-F6EECF244321}">
                <p14:modId xmlns:p14="http://schemas.microsoft.com/office/powerpoint/2010/main" val="660743376"/>
              </p:ext>
            </p:extLst>
          </p:nvPr>
        </p:nvGraphicFramePr>
        <p:xfrm>
          <a:off x="1524000" y="2219957"/>
          <a:ext cx="6096000" cy="1112520"/>
        </p:xfrm>
        <a:graphic>
          <a:graphicData uri="http://schemas.openxmlformats.org/drawingml/2006/table">
            <a:tbl>
              <a:tblPr firstRow="1" bandRow="1">
                <a:tableStyleId>{40F9630F-82C1-40B7-BC3A-925EFCFF5E92}</a:tableStyleId>
              </a:tblPr>
              <a:tblGrid>
                <a:gridCol w="2032000">
                  <a:extLst>
                    <a:ext uri="{9D8B030D-6E8A-4147-A177-3AD203B41FA5}">
                      <a16:colId xmlns:a16="http://schemas.microsoft.com/office/drawing/2014/main" val="1063128"/>
                    </a:ext>
                  </a:extLst>
                </a:gridCol>
                <a:gridCol w="2032000">
                  <a:extLst>
                    <a:ext uri="{9D8B030D-6E8A-4147-A177-3AD203B41FA5}">
                      <a16:colId xmlns:a16="http://schemas.microsoft.com/office/drawing/2014/main" val="542563260"/>
                    </a:ext>
                  </a:extLst>
                </a:gridCol>
                <a:gridCol w="2032000">
                  <a:extLst>
                    <a:ext uri="{9D8B030D-6E8A-4147-A177-3AD203B41FA5}">
                      <a16:colId xmlns:a16="http://schemas.microsoft.com/office/drawing/2014/main" val="387780056"/>
                    </a:ext>
                  </a:extLst>
                </a:gridCol>
              </a:tblGrid>
              <a:tr h="370840">
                <a:tc>
                  <a:txBody>
                    <a:bodyPr/>
                    <a:lstStyle/>
                    <a:p>
                      <a:r>
                        <a:rPr lang="en-IN" sz="1800" b="0" dirty="0">
                          <a:latin typeface="+mn-lt"/>
                        </a:rPr>
                        <a:t>TopLeft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b="0" dirty="0">
                          <a:latin typeface="+mn-lt"/>
                        </a:rPr>
                        <a:t>TopCenter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b="0" dirty="0">
                          <a:latin typeface="+mn-lt"/>
                        </a:rPr>
                        <a:t>TopRight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19938298"/>
                  </a:ext>
                </a:extLst>
              </a:tr>
              <a:tr h="370840">
                <a:tc>
                  <a:txBody>
                    <a:bodyPr/>
                    <a:lstStyle/>
                    <a:p>
                      <a:r>
                        <a:rPr lang="en-IN" sz="1800" dirty="0">
                          <a:latin typeface="+mn-lt"/>
                        </a:rPr>
                        <a:t>MiddleLeft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dirty="0">
                          <a:latin typeface="+mn-lt"/>
                        </a:rPr>
                        <a:t>MiddleCenter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dirty="0">
                          <a:latin typeface="+mn-lt"/>
                        </a:rPr>
                        <a:t>MiddleRight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5407712"/>
                  </a:ext>
                </a:extLst>
              </a:tr>
              <a:tr h="370840">
                <a:tc>
                  <a:txBody>
                    <a:bodyPr/>
                    <a:lstStyle/>
                    <a:p>
                      <a:r>
                        <a:rPr lang="en-IN" sz="1800" dirty="0">
                          <a:latin typeface="+mn-lt"/>
                        </a:rPr>
                        <a:t>BottomLeft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IN" sz="1800" dirty="0">
                          <a:latin typeface="+mn-lt"/>
                        </a:rPr>
                        <a:t>BottomCenter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IN" sz="1800" dirty="0">
                          <a:latin typeface="+mn-lt"/>
                        </a:rPr>
                        <a:t>BottomRight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36675069"/>
                  </a:ext>
                </a:extLst>
              </a:tr>
            </a:tbl>
          </a:graphicData>
        </a:graphic>
      </p:graphicFrame>
      <p:sp>
        <p:nvSpPr>
          <p:cNvPr id="4" name="Text Placeholder 3"/>
          <p:cNvSpPr>
            <a:spLocks noGrp="1"/>
          </p:cNvSpPr>
          <p:nvPr>
            <p:ph type="body" idx="2"/>
          </p:nvPr>
        </p:nvSpPr>
        <p:spPr>
          <a:xfrm>
            <a:off x="457200" y="3413759"/>
            <a:ext cx="8229600" cy="766356"/>
          </a:xfrm>
        </p:spPr>
        <p:txBody>
          <a:bodyPr/>
          <a:lstStyle/>
          <a:p>
            <a:pPr lvl="0"/>
            <a:r>
              <a:rPr lang="en-US" altLang="en-US" sz="2200" dirty="0">
                <a:solidFill>
                  <a:srgbClr val="000000"/>
                </a:solidFill>
                <a:latin typeface="Arial (Body)"/>
              </a:rPr>
              <a:t>You can select them by clicking the down-arrow button of the TextAlign property</a:t>
            </a:r>
            <a:endParaRPr lang="en-IN" sz="2200" dirty="0"/>
          </a:p>
        </p:txBody>
      </p:sp>
      <p:pic>
        <p:nvPicPr>
          <p:cNvPr id="8" name="Picture 1" descr="In the properties window, for the object, label 1, the listed properties include tag, text, and text align. The text align property is selected and a dropdown menu has nine placements in the label, as follows. Top left, top center, top right, middle left, middle center, middle right. Bottom left, bottom center, bottom right. The top left option is selecte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4310653"/>
            <a:ext cx="4419600" cy="207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131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Using Code to Display Output in a Label Control</a:t>
            </a:r>
            <a:endParaRPr lang="en-US" altLang="en-US" b="0" dirty="0">
              <a:latin typeface="Times New Roman" panose="02020603050405020304" pitchFamily="18" charset="0"/>
              <a:ea typeface="+mj-ea"/>
              <a:cs typeface="Arial"/>
            </a:endParaRPr>
          </a:p>
        </p:txBody>
      </p:sp>
      <p:sp>
        <p:nvSpPr>
          <p:cNvPr id="3" name="Text Placeholder 2"/>
          <p:cNvSpPr>
            <a:spLocks noGrp="1"/>
          </p:cNvSpPr>
          <p:nvPr>
            <p:ph idx="1"/>
          </p:nvPr>
        </p:nvSpPr>
        <p:spPr>
          <a:xfrm>
            <a:off x="457200" y="1600200"/>
            <a:ext cx="8229600" cy="86174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mn-lt"/>
                <a:ea typeface="+mn-ea"/>
              </a:rPr>
              <a:t>By adding the following bold line to a Button's event handler, a Label control can display output of the application.</a:t>
            </a:r>
            <a:endParaRPr lang="en-US" altLang="en-US" sz="2200" dirty="0">
              <a:solidFill>
                <a:srgbClr val="000000"/>
              </a:solidFill>
              <a:latin typeface="+mn-lt"/>
            </a:endParaRPr>
          </a:p>
        </p:txBody>
      </p:sp>
      <p:sp>
        <p:nvSpPr>
          <p:cNvPr id="6" name="Content Placeholder 5"/>
          <p:cNvSpPr>
            <a:spLocks noGrp="1"/>
          </p:cNvSpPr>
          <p:nvPr>
            <p:ph idx="13"/>
          </p:nvPr>
        </p:nvSpPr>
        <p:spPr>
          <a:xfrm>
            <a:off x="457200" y="3851367"/>
            <a:ext cx="8229600" cy="2510244"/>
          </a:xfrm>
        </p:spPr>
        <p:txBody>
          <a:bodyPr/>
          <a:lstStyle/>
          <a:p>
            <a:pPr marL="255651" lvl="0" indent="-255651" fontAlgn="base">
              <a:spcAft>
                <a:spcPct val="0"/>
              </a:spcAft>
              <a:tabLst/>
            </a:pPr>
            <a:r>
              <a:rPr lang="en-US" altLang="en-US" sz="2200" dirty="0">
                <a:solidFill>
                  <a:srgbClr val="000000"/>
                </a:solidFill>
                <a:latin typeface="+mn-lt"/>
              </a:rPr>
              <a:t>Notice that</a:t>
            </a:r>
          </a:p>
          <a:p>
            <a:pPr marL="741600" lvl="1" indent="-284400" eaLnBrk="1" hangingPunct="1"/>
            <a:r>
              <a:rPr lang="en-US" altLang="en-US" sz="2000" dirty="0">
                <a:latin typeface="+mn-lt"/>
              </a:rPr>
              <a:t>the equal sign (</a:t>
            </a:r>
            <a:r>
              <a:rPr lang="en-US" altLang="en-US" sz="2000" dirty="0">
                <a:latin typeface="Courier New" panose="02070309020205020404" pitchFamily="49" charset="0"/>
                <a:cs typeface="Courier New" panose="02070309020205020404" pitchFamily="49" charset="0"/>
              </a:rPr>
              <a:t>=</a:t>
            </a:r>
            <a:r>
              <a:rPr lang="en-US" altLang="en-US" sz="2000" dirty="0">
                <a:latin typeface="+mn-lt"/>
              </a:rPr>
              <a:t>) is known as assignment operator</a:t>
            </a:r>
          </a:p>
          <a:p>
            <a:pPr marL="741600" lvl="1" indent="-284400" eaLnBrk="1" hangingPunct="1"/>
            <a:r>
              <a:rPr lang="en-US" altLang="en-US" sz="2000" dirty="0">
                <a:latin typeface="+mn-lt"/>
              </a:rPr>
              <a:t>the item receiving the value must be on the left of the </a:t>
            </a:r>
            <a:r>
              <a:rPr lang="en-US" altLang="en-US" sz="2000" dirty="0">
                <a:latin typeface="Courier New" panose="02070309020205020404" pitchFamily="49" charset="0"/>
                <a:cs typeface="Courier New" panose="02070309020205020404" pitchFamily="49" charset="0"/>
              </a:rPr>
              <a:t>=</a:t>
            </a:r>
            <a:r>
              <a:rPr lang="en-US" altLang="en-US" sz="2000" dirty="0">
                <a:latin typeface="+mn-lt"/>
              </a:rPr>
              <a:t> operator</a:t>
            </a:r>
          </a:p>
          <a:p>
            <a:pPr marL="741600" lvl="1" indent="-284400" eaLnBrk="1" hangingPunct="1"/>
            <a:r>
              <a:rPr lang="en-US" altLang="en-US" sz="2000" dirty="0">
                <a:latin typeface="+mn-lt"/>
              </a:rPr>
              <a:t>the Text property accepts a string only</a:t>
            </a:r>
          </a:p>
          <a:p>
            <a:pPr marL="741600" lvl="1" indent="-284400" eaLnBrk="1" hangingPunct="1"/>
            <a:r>
              <a:rPr lang="en-US" altLang="en-US" sz="2000" dirty="0">
                <a:latin typeface="+mn-lt"/>
              </a:rPr>
              <a:t>if you need to clear the text of a Label, simply assign an empty string (</a:t>
            </a:r>
            <a:r>
              <a:rPr lang="en-US" altLang="en-US" sz="2000" dirty="0">
                <a:latin typeface="Courier New" panose="02070309020205020404" pitchFamily="49" charset="0"/>
                <a:cs typeface="Courier New" panose="02070309020205020404" pitchFamily="49" charset="0"/>
              </a:rPr>
              <a:t>""</a:t>
            </a:r>
            <a:r>
              <a:rPr lang="en-US" altLang="en-US" sz="2000" dirty="0">
                <a:latin typeface="+mn-lt"/>
              </a:rPr>
              <a:t>) to clear the Text property</a:t>
            </a:r>
          </a:p>
        </p:txBody>
      </p:sp>
      <p:sp>
        <p:nvSpPr>
          <p:cNvPr id="4" name="TextBox 3">
            <a:extLst>
              <a:ext uri="{FF2B5EF4-FFF2-40B4-BE49-F238E27FC236}">
                <a16:creationId xmlns:a16="http://schemas.microsoft.com/office/drawing/2014/main" id="{943DAD90-1CFA-9170-AA33-32C9D725D403}"/>
              </a:ext>
            </a:extLst>
          </p:cNvPr>
          <p:cNvSpPr txBox="1"/>
          <p:nvPr/>
        </p:nvSpPr>
        <p:spPr>
          <a:xfrm>
            <a:off x="335902" y="2556491"/>
            <a:ext cx="8696131"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showAnswerButton_Click</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answerLabel.Text</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"Theodore Roosevelt"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188290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2.6 Making Sense of IntelliSense</a:t>
            </a:r>
            <a:endParaRPr lang="en-US" altLang="en-US" dirty="0">
              <a:latin typeface="Times New Roman" panose="02020603050405020304" pitchFamily="18" charset="0"/>
              <a:ea typeface="+mj-ea"/>
              <a:cs typeface="Arial"/>
            </a:endParaRPr>
          </a:p>
        </p:txBody>
      </p:sp>
      <p:sp>
        <p:nvSpPr>
          <p:cNvPr id="3" name="Content Placeholder 2"/>
          <p:cNvSpPr>
            <a:spLocks noGrp="1"/>
          </p:cNvSpPr>
          <p:nvPr>
            <p:ph type="body" idx="1"/>
          </p:nvPr>
        </p:nvSpPr>
        <p:spPr>
          <a:xfrm>
            <a:off x="457200" y="1418909"/>
            <a:ext cx="8229600" cy="260068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IntelliSense provides automatic code completion as you write programming statements</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It provides an array of options that make language references easily accessible</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With it, you can find the information you need, and insert language elements directly into your code</a:t>
            </a:r>
          </a:p>
        </p:txBody>
      </p:sp>
      <p:pic>
        <p:nvPicPr>
          <p:cNvPr id="5" name="Picture 4" descr="A screenshot of 4 lines of code being written.  Line 1, indented. Private void Italian button underscore click left parenthesis object sender comma event a r g s e right parenthesis. Line 2, indented. Left brace. Line 3, indented twice. The letters t r and a are being typed and the computer displays several drop down options of code containing the letters t r and a. The first option is translation label, and it is highlighted. Line 4. Right brace.">
            <a:extLst>
              <a:ext uri="{FF2B5EF4-FFF2-40B4-BE49-F238E27FC236}">
                <a16:creationId xmlns:a16="http://schemas.microsoft.com/office/drawing/2014/main" id="{0F90199C-0049-B7E4-848D-F65AD1C3D2C5}"/>
              </a:ext>
            </a:extLst>
          </p:cNvPr>
          <p:cNvPicPr>
            <a:picLocks noChangeAspect="1"/>
          </p:cNvPicPr>
          <p:nvPr/>
        </p:nvPicPr>
        <p:blipFill>
          <a:blip r:embed="rId2"/>
          <a:stretch>
            <a:fillRect/>
          </a:stretch>
        </p:blipFill>
        <p:spPr>
          <a:xfrm>
            <a:off x="2005458" y="4135180"/>
            <a:ext cx="5133084" cy="2245240"/>
          </a:xfrm>
          <a:prstGeom prst="rect">
            <a:avLst/>
          </a:prstGeom>
        </p:spPr>
      </p:pic>
    </p:spTree>
    <p:extLst>
      <p:ext uri="{BB962C8B-B14F-4D97-AF65-F5344CB8AC3E}">
        <p14:creationId xmlns:p14="http://schemas.microsoft.com/office/powerpoint/2010/main" val="18528493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err="1">
                <a:latin typeface="Times New Roman" panose="02020603050405020304" pitchFamily="18" charset="0"/>
                <a:ea typeface="+mj-ea"/>
                <a:cs typeface="Arial"/>
              </a:rPr>
              <a:t>PictureBox</a:t>
            </a:r>
            <a:r>
              <a:rPr lang="en-US" altLang="en-US" dirty="0">
                <a:latin typeface="Times New Roman" panose="02020603050405020304" pitchFamily="18" charset="0"/>
                <a:ea typeface="+mj-ea"/>
                <a:cs typeface="Arial"/>
              </a:rPr>
              <a:t> Controls</a:t>
            </a:r>
          </a:p>
        </p:txBody>
      </p:sp>
      <p:sp>
        <p:nvSpPr>
          <p:cNvPr id="3" name="Text Placeholder 2"/>
          <p:cNvSpPr>
            <a:spLocks noGrp="1"/>
          </p:cNvSpPr>
          <p:nvPr>
            <p:ph type="body" idx="1"/>
          </p:nvPr>
        </p:nvSpPr>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 PictureBox control displays a graphic image on a form</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Commonly used properties are:</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Image: specifies the image that it will display</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SizeMode: specifies how the control’s image is to be displayed</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Visible: determines whether the control is visible on the form at run time</a:t>
            </a:r>
            <a:endParaRPr lang="en-US" altLang="en-US" sz="2400" dirty="0">
              <a:solidFill>
                <a:srgbClr val="000000"/>
              </a:solidFill>
              <a:latin typeface="Arial (Body)"/>
              <a:ea typeface="+mn-ea"/>
            </a:endParaRPr>
          </a:p>
        </p:txBody>
      </p:sp>
    </p:spTree>
    <p:extLst>
      <p:ext uri="{BB962C8B-B14F-4D97-AF65-F5344CB8AC3E}">
        <p14:creationId xmlns:p14="http://schemas.microsoft.com/office/powerpoint/2010/main" val="258477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5572"/>
            <a:ext cx="8403996" cy="677078"/>
          </a:xfrm>
        </p:spPr>
        <p:txBody>
          <a:bodyPr wrap="square" tIns="91425">
            <a:spAutoFit/>
          </a:bodyPr>
          <a:lstStyle/>
          <a:p>
            <a:pPr lvl="0" fontAlgn="base">
              <a:spcBef>
                <a:spcPct val="0"/>
              </a:spcBef>
              <a:spcAft>
                <a:spcPct val="0"/>
              </a:spcAft>
              <a:buClrTx/>
            </a:pPr>
            <a:r>
              <a:rPr lang="en-IN" altLang="en-US" sz="3200" dirty="0">
                <a:latin typeface="Times New Roman" panose="02020603050405020304" pitchFamily="18" charset="0"/>
                <a:ea typeface="+mj-ea"/>
                <a:cs typeface="Arial"/>
              </a:rPr>
              <a:t>The Form’s Bounding Box and Sizing Handles</a:t>
            </a:r>
            <a:endParaRPr lang="en-US" altLang="en-US" sz="3200" dirty="0">
              <a:latin typeface="Times New Roman" panose="02020603050405020304" pitchFamily="18" charset="0"/>
              <a:ea typeface="+mj-ea"/>
              <a:cs typeface="Arial"/>
            </a:endParaRPr>
          </a:p>
        </p:txBody>
      </p:sp>
      <p:sp>
        <p:nvSpPr>
          <p:cNvPr id="3" name="Content Placeholder 2"/>
          <p:cNvSpPr>
            <a:spLocks noGrp="1"/>
          </p:cNvSpPr>
          <p:nvPr>
            <p:ph type="body" idx="1"/>
          </p:nvPr>
        </p:nvSpPr>
        <p:spPr>
          <a:xfrm>
            <a:off x="457200" y="1600200"/>
            <a:ext cx="8229600" cy="160810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A form in </a:t>
            </a:r>
            <a:r>
              <a:rPr lang="en-US" altLang="en-US" sz="2000" i="1" dirty="0">
                <a:solidFill>
                  <a:srgbClr val="000000"/>
                </a:solidFill>
                <a:latin typeface="Arial (Body)"/>
                <a:ea typeface="+mn-ea"/>
              </a:rPr>
              <a:t>Designer</a:t>
            </a:r>
            <a:r>
              <a:rPr lang="en-US" altLang="en-US" sz="2000" dirty="0">
                <a:solidFill>
                  <a:srgbClr val="000000"/>
                </a:solidFill>
                <a:latin typeface="Arial (Body)"/>
                <a:ea typeface="+mn-ea"/>
              </a:rPr>
              <a:t> is enclosed with thin dotted lines called the bounding box</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bounding box has small sizing handles; you can use them to resize the form</a:t>
            </a:r>
          </a:p>
        </p:txBody>
      </p:sp>
      <p:pic>
        <p:nvPicPr>
          <p:cNvPr id="5" name="Picture 4" descr="In the form 1 dialog box design, there is a thin dotted line that surrounds the dialog box. On the form’s midpoints and corners are sizing handles.user interface">
            <a:extLst>
              <a:ext uri="{FF2B5EF4-FFF2-40B4-BE49-F238E27FC236}">
                <a16:creationId xmlns:a16="http://schemas.microsoft.com/office/drawing/2014/main" id="{25C90295-A4B2-2D93-0CE4-82CEDBEED91F}"/>
              </a:ext>
            </a:extLst>
          </p:cNvPr>
          <p:cNvPicPr>
            <a:picLocks noChangeAspect="1"/>
          </p:cNvPicPr>
          <p:nvPr/>
        </p:nvPicPr>
        <p:blipFill>
          <a:blip r:embed="rId2"/>
          <a:stretch>
            <a:fillRect/>
          </a:stretch>
        </p:blipFill>
        <p:spPr>
          <a:xfrm>
            <a:off x="2208043" y="3208302"/>
            <a:ext cx="4727914" cy="3132889"/>
          </a:xfrm>
          <a:prstGeom prst="rect">
            <a:avLst/>
          </a:prstGeom>
        </p:spPr>
      </p:pic>
    </p:spTree>
    <p:extLst>
      <p:ext uri="{BB962C8B-B14F-4D97-AF65-F5344CB8AC3E}">
        <p14:creationId xmlns:p14="http://schemas.microsoft.com/office/powerpoint/2010/main" val="3562550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Creating Clickable Images</a:t>
            </a:r>
          </a:p>
        </p:txBody>
      </p:sp>
      <p:sp>
        <p:nvSpPr>
          <p:cNvPr id="3" name="Text Placeholder 2"/>
          <p:cNvSpPr>
            <a:spLocks noGrp="1"/>
          </p:cNvSpPr>
          <p:nvPr>
            <p:ph type="body"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You can double click the PictureBox control in the </a:t>
            </a:r>
            <a:r>
              <a:rPr lang="en-US" altLang="en-US" sz="2400" i="1" dirty="0">
                <a:solidFill>
                  <a:srgbClr val="000000"/>
                </a:solidFill>
                <a:latin typeface="Arial (Body)"/>
                <a:ea typeface="+mn-ea"/>
              </a:rPr>
              <a:t>Designer</a:t>
            </a:r>
            <a:r>
              <a:rPr lang="en-US" altLang="en-US" sz="2400" dirty="0">
                <a:solidFill>
                  <a:srgbClr val="000000"/>
                </a:solidFill>
                <a:latin typeface="Arial (Body)"/>
                <a:ea typeface="+mn-ea"/>
              </a:rPr>
              <a:t> to create a Click event handler and then add your codes to it. For example,</a:t>
            </a:r>
            <a:endParaRPr lang="en-US" altLang="en-US" sz="2400" dirty="0">
              <a:solidFill>
                <a:srgbClr val="000000"/>
              </a:solidFill>
              <a:latin typeface="Arial (Body)"/>
            </a:endParaRPr>
          </a:p>
        </p:txBody>
      </p:sp>
      <p:sp>
        <p:nvSpPr>
          <p:cNvPr id="5" name="Text Placeholder 4"/>
          <p:cNvSpPr>
            <a:spLocks noGrp="1"/>
          </p:cNvSpPr>
          <p:nvPr>
            <p:ph type="body" idx="2"/>
          </p:nvPr>
        </p:nvSpPr>
        <p:spPr>
          <a:xfrm>
            <a:off x="457200" y="4406543"/>
            <a:ext cx="2076994" cy="452846"/>
          </a:xfrm>
        </p:spPr>
        <p:txBody>
          <a:bodyPr/>
          <a:lstStyle/>
          <a:p>
            <a:pPr marL="255600" indent="0">
              <a:buNone/>
            </a:pPr>
            <a:r>
              <a:rPr lang="en-US" altLang="en-US" sz="2400" dirty="0">
                <a:latin typeface="+mn-lt"/>
              </a:rPr>
              <a:t>And</a:t>
            </a:r>
            <a:endParaRPr lang="en-IN" sz="2400" dirty="0">
              <a:latin typeface="+mn-lt"/>
            </a:endParaRPr>
          </a:p>
        </p:txBody>
      </p:sp>
      <p:sp>
        <p:nvSpPr>
          <p:cNvPr id="4" name="TextBox 3">
            <a:extLst>
              <a:ext uri="{FF2B5EF4-FFF2-40B4-BE49-F238E27FC236}">
                <a16:creationId xmlns:a16="http://schemas.microsoft.com/office/drawing/2014/main" id="{DDB150C5-6A65-908B-5953-BD4DA10159BF}"/>
              </a:ext>
            </a:extLst>
          </p:cNvPr>
          <p:cNvSpPr txBox="1"/>
          <p:nvPr/>
        </p:nvSpPr>
        <p:spPr>
          <a:xfrm>
            <a:off x="840290" y="3079102"/>
            <a:ext cx="7351988" cy="1077218"/>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catPictureBox_Click</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object</a:t>
            </a:r>
            <a:r>
              <a:rPr lang="en-US" sz="1600" dirty="0">
                <a:solidFill>
                  <a:srgbClr val="000000"/>
                </a:solidFill>
                <a:latin typeface="Cascadia Mono" panose="020B0609020000020004" pitchFamily="49" charset="0"/>
              </a:rPr>
              <a:t> sender, </a:t>
            </a:r>
            <a:r>
              <a:rPr lang="en-US" sz="1600" dirty="0" err="1">
                <a:solidFill>
                  <a:srgbClr val="000000"/>
                </a:solidFill>
                <a:latin typeface="Cascadia Mono" panose="020B0609020000020004" pitchFamily="49" charset="0"/>
              </a:rPr>
              <a:t>EventArgs</a:t>
            </a:r>
            <a:r>
              <a:rPr lang="en-US" sz="1600" dirty="0">
                <a:solidFill>
                  <a:srgbClr val="000000"/>
                </a:solidFill>
                <a:latin typeface="Cascadia Mono" panose="020B0609020000020004" pitchFamily="49" charset="0"/>
              </a:rPr>
              <a:t> e)</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MessageBox.Show</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"Meow"</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a:t>
            </a:r>
            <a:endParaRPr lang="en-US" sz="1600" dirty="0"/>
          </a:p>
        </p:txBody>
      </p:sp>
      <p:sp>
        <p:nvSpPr>
          <p:cNvPr id="8" name="TextBox 7">
            <a:extLst>
              <a:ext uri="{FF2B5EF4-FFF2-40B4-BE49-F238E27FC236}">
                <a16:creationId xmlns:a16="http://schemas.microsoft.com/office/drawing/2014/main" id="{FA22BB13-6EAE-C9F0-8CC7-BF178C28B13F}"/>
              </a:ext>
            </a:extLst>
          </p:cNvPr>
          <p:cNvSpPr txBox="1"/>
          <p:nvPr/>
        </p:nvSpPr>
        <p:spPr>
          <a:xfrm>
            <a:off x="840290" y="5103845"/>
            <a:ext cx="7846510" cy="1077218"/>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spiderPictureBox_Click</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object</a:t>
            </a:r>
            <a:r>
              <a:rPr lang="en-US" sz="1600" dirty="0">
                <a:solidFill>
                  <a:srgbClr val="000000"/>
                </a:solidFill>
                <a:latin typeface="Cascadia Mono" panose="020B0609020000020004" pitchFamily="49" charset="0"/>
              </a:rPr>
              <a:t> sender, </a:t>
            </a:r>
            <a:r>
              <a:rPr lang="en-US" sz="1600" dirty="0" err="1">
                <a:solidFill>
                  <a:srgbClr val="000000"/>
                </a:solidFill>
                <a:latin typeface="Cascadia Mono" panose="020B0609020000020004" pitchFamily="49" charset="0"/>
              </a:rPr>
              <a:t>EventArgs</a:t>
            </a:r>
            <a:r>
              <a:rPr lang="en-US" sz="1600" dirty="0">
                <a:solidFill>
                  <a:srgbClr val="000000"/>
                </a:solidFill>
                <a:latin typeface="Cascadia Mono" panose="020B0609020000020004" pitchFamily="49" charset="0"/>
              </a:rPr>
              <a:t> e)</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spiderPictureBox.Visible</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false</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a:t>
            </a:r>
            <a:endParaRPr lang="en-US" sz="1200" dirty="0"/>
          </a:p>
        </p:txBody>
      </p:sp>
    </p:spTree>
    <p:extLst>
      <p:ext uri="{BB962C8B-B14F-4D97-AF65-F5344CB8AC3E}">
        <p14:creationId xmlns:p14="http://schemas.microsoft.com/office/powerpoint/2010/main" val="3033984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Sequential Execution of Statements</a:t>
            </a:r>
            <a:endParaRPr lang="en-US" altLang="en-US" sz="2800" dirty="0">
              <a:solidFill>
                <a:srgbClr val="FF0000"/>
              </a:solidFill>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Programmers need to carefully arrange the sequence of statements in order to generate the correct results</a:t>
            </a:r>
          </a:p>
          <a:p>
            <a:pPr marL="255651" lvl="0" indent="-255651" fontAlgn="base">
              <a:spcAft>
                <a:spcPts val="1200"/>
              </a:spcAft>
              <a:buFont typeface="Arial" panose="020B0604020202020204" pitchFamily="34" charset="0"/>
              <a:buChar char="•"/>
            </a:pPr>
            <a:r>
              <a:rPr lang="en-US" altLang="en-US" sz="2400" dirty="0">
                <a:solidFill>
                  <a:srgbClr val="000000"/>
                </a:solidFill>
                <a:latin typeface="Arial (Body)"/>
                <a:ea typeface="+mn-ea"/>
              </a:rPr>
              <a:t>In the following example, the statements in the method execute in the order that they appear:</a:t>
            </a:r>
          </a:p>
        </p:txBody>
      </p:sp>
      <p:sp>
        <p:nvSpPr>
          <p:cNvPr id="4" name="Text Placeholder 3"/>
          <p:cNvSpPr>
            <a:spLocks noGrp="1"/>
          </p:cNvSpPr>
          <p:nvPr>
            <p:ph type="body" idx="2"/>
          </p:nvPr>
        </p:nvSpPr>
        <p:spPr>
          <a:xfrm>
            <a:off x="532614" y="4940368"/>
            <a:ext cx="8229600" cy="831669"/>
          </a:xfrm>
        </p:spPr>
        <p:txBody>
          <a:bodyPr/>
          <a:lstStyle/>
          <a:p>
            <a:pPr lvl="0"/>
            <a:r>
              <a:rPr lang="en-US" altLang="en-US" sz="2400" dirty="0">
                <a:solidFill>
                  <a:srgbClr val="000000"/>
                </a:solidFill>
                <a:latin typeface="Arial (Body)"/>
              </a:rPr>
              <a:t>Incorrect arrangement of sequence can cause logic errors</a:t>
            </a:r>
            <a:endParaRPr lang="en-IN" sz="2400" dirty="0"/>
          </a:p>
        </p:txBody>
      </p:sp>
      <p:sp>
        <p:nvSpPr>
          <p:cNvPr id="5" name="TextBox 4">
            <a:extLst>
              <a:ext uri="{FF2B5EF4-FFF2-40B4-BE49-F238E27FC236}">
                <a16:creationId xmlns:a16="http://schemas.microsoft.com/office/drawing/2014/main" id="{FBEAF3E4-67DD-E33D-BE18-B5308E3A9A35}"/>
              </a:ext>
            </a:extLst>
          </p:cNvPr>
          <p:cNvSpPr txBox="1"/>
          <p:nvPr/>
        </p:nvSpPr>
        <p:spPr>
          <a:xfrm>
            <a:off x="802433" y="3536415"/>
            <a:ext cx="7595118" cy="1323439"/>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private</a:t>
            </a:r>
            <a:r>
              <a:rPr lang="en-US" sz="1600" dirty="0">
                <a:solidFill>
                  <a:srgbClr val="000000"/>
                </a:solidFill>
                <a:latin typeface="Cascadia Mono" panose="020B0609020000020004" pitchFamily="49" charset="0"/>
              </a:rPr>
              <a:t> </a:t>
            </a:r>
            <a:r>
              <a:rPr lang="en-US" sz="1600" dirty="0">
                <a:solidFill>
                  <a:srgbClr val="0000FF"/>
                </a:solidFill>
                <a:latin typeface="Cascadia Mono" panose="020B0609020000020004" pitchFamily="49" charset="0"/>
              </a:rPr>
              <a:t>void</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showBackButton_Click</a:t>
            </a:r>
            <a:r>
              <a:rPr lang="en-US" sz="1600" dirty="0">
                <a:solidFill>
                  <a:srgbClr val="000000"/>
                </a:solidFill>
                <a:latin typeface="Cascadia Mono" panose="020B0609020000020004" pitchFamily="49" charset="0"/>
              </a:rPr>
              <a:t>(</a:t>
            </a:r>
            <a:r>
              <a:rPr lang="en-US" sz="1600" dirty="0">
                <a:solidFill>
                  <a:srgbClr val="0000FF"/>
                </a:solidFill>
                <a:latin typeface="Cascadia Mono" panose="020B0609020000020004" pitchFamily="49" charset="0"/>
              </a:rPr>
              <a:t>object</a:t>
            </a:r>
            <a:r>
              <a:rPr lang="en-US" sz="1600" dirty="0">
                <a:solidFill>
                  <a:srgbClr val="000000"/>
                </a:solidFill>
                <a:latin typeface="Cascadia Mono" panose="020B0609020000020004" pitchFamily="49" charset="0"/>
              </a:rPr>
              <a:t> sender, </a:t>
            </a:r>
            <a:r>
              <a:rPr lang="en-US" sz="1600" dirty="0" err="1">
                <a:solidFill>
                  <a:srgbClr val="000000"/>
                </a:solidFill>
                <a:latin typeface="Cascadia Mono" panose="020B0609020000020004" pitchFamily="49" charset="0"/>
              </a:rPr>
              <a:t>EventArgs</a:t>
            </a:r>
            <a:r>
              <a:rPr lang="en-US" sz="1600" dirty="0">
                <a:solidFill>
                  <a:srgbClr val="000000"/>
                </a:solidFill>
                <a:latin typeface="Cascadia Mono" panose="020B0609020000020004" pitchFamily="49" charset="0"/>
              </a:rPr>
              <a:t> e)</a:t>
            </a:r>
          </a:p>
          <a:p>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cardBackPictureBox.Visible</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true</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cardFacePictureBox.Visible</a:t>
            </a:r>
            <a:r>
              <a:rPr lang="en-US" sz="1600" dirty="0">
                <a:solidFill>
                  <a:srgbClr val="000000"/>
                </a:solidFill>
                <a:latin typeface="Cascadia Mono" panose="020B0609020000020004" pitchFamily="49" charset="0"/>
              </a:rPr>
              <a:t> = </a:t>
            </a:r>
            <a:r>
              <a:rPr lang="en-US" sz="1600" dirty="0">
                <a:solidFill>
                  <a:srgbClr val="0000FF"/>
                </a:solidFill>
                <a:latin typeface="Cascadia Mono" panose="020B0609020000020004" pitchFamily="49" charset="0"/>
              </a:rPr>
              <a:t>false</a:t>
            </a:r>
            <a:r>
              <a:rPr lang="en-US" sz="1600" dirty="0">
                <a:solidFill>
                  <a:srgbClr val="000000"/>
                </a:solidFill>
                <a:latin typeface="Cascadia Mono" panose="020B0609020000020004" pitchFamily="49" charset="0"/>
              </a:rPr>
              <a:t>;</a:t>
            </a:r>
          </a:p>
          <a:p>
            <a:r>
              <a:rPr lang="en-US" sz="1600" dirty="0">
                <a:solidFill>
                  <a:srgbClr val="000000"/>
                </a:solidFill>
                <a:latin typeface="Cascadia Mono" panose="020B0609020000020004" pitchFamily="49" charset="0"/>
              </a:rPr>
              <a:t>}</a:t>
            </a:r>
            <a:endParaRPr lang="en-US" sz="1200" dirty="0"/>
          </a:p>
        </p:txBody>
      </p:sp>
    </p:spTree>
    <p:extLst>
      <p:ext uri="{BB962C8B-B14F-4D97-AF65-F5344CB8AC3E}">
        <p14:creationId xmlns:p14="http://schemas.microsoft.com/office/powerpoint/2010/main" val="2635138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Comments, Blank Links, and Indentation</a:t>
            </a:r>
            <a:endParaRPr lang="en-US" altLang="en-US"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Comments are brief notes that are placed in a program’s source code to explain how parts of the program work</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 line comment appears on one line in a program</a:t>
            </a:r>
            <a:endParaRPr lang="en-US" altLang="en-US" sz="2400" dirty="0">
              <a:solidFill>
                <a:srgbClr val="000000"/>
              </a:solidFill>
              <a:latin typeface="Arial (Body)"/>
            </a:endParaRPr>
          </a:p>
        </p:txBody>
      </p:sp>
      <p:sp>
        <p:nvSpPr>
          <p:cNvPr id="4" name="Text Placeholder 3"/>
          <p:cNvSpPr>
            <a:spLocks noGrp="1"/>
          </p:cNvSpPr>
          <p:nvPr>
            <p:ph type="body" idx="2"/>
          </p:nvPr>
        </p:nvSpPr>
        <p:spPr>
          <a:xfrm>
            <a:off x="457200" y="4005443"/>
            <a:ext cx="8229600" cy="833259"/>
          </a:xfrm>
        </p:spPr>
        <p:txBody>
          <a:bodyPr/>
          <a:lstStyle/>
          <a:p>
            <a:pPr lvl="0"/>
            <a:r>
              <a:rPr lang="en-US" altLang="en-US" sz="2400" dirty="0">
                <a:solidFill>
                  <a:srgbClr val="000000"/>
                </a:solidFill>
                <a:latin typeface="Arial (Body)"/>
              </a:rPr>
              <a:t>A block comment can occupy multiple consecutive lines in a program</a:t>
            </a:r>
            <a:endParaRPr lang="en-IN" sz="2400" dirty="0"/>
          </a:p>
        </p:txBody>
      </p:sp>
      <p:sp>
        <p:nvSpPr>
          <p:cNvPr id="7" name="TextBox 6">
            <a:extLst>
              <a:ext uri="{FF2B5EF4-FFF2-40B4-BE49-F238E27FC236}">
                <a16:creationId xmlns:a16="http://schemas.microsoft.com/office/drawing/2014/main" id="{3659E106-34F7-5AEB-0C0C-EE7BDF250124}"/>
              </a:ext>
            </a:extLst>
          </p:cNvPr>
          <p:cNvSpPr txBox="1"/>
          <p:nvPr/>
        </p:nvSpPr>
        <p:spPr>
          <a:xfrm>
            <a:off x="865363" y="3191069"/>
            <a:ext cx="6879045" cy="646331"/>
          </a:xfrm>
          <a:prstGeom prst="rect">
            <a:avLst/>
          </a:prstGeom>
          <a:noFill/>
        </p:spPr>
        <p:txBody>
          <a:bodyPr wrap="square" rtlCol="0">
            <a:spAutoFit/>
          </a:bodyPr>
          <a:lstStyle/>
          <a:p>
            <a:r>
              <a:rPr lang="en-US" sz="1800" dirty="0">
                <a:solidFill>
                  <a:srgbClr val="008000"/>
                </a:solidFill>
                <a:latin typeface="Cascadia Mono" panose="020B0609020000020004" pitchFamily="49" charset="0"/>
              </a:rPr>
              <a:t>// Make image of the card back visible.</a:t>
            </a:r>
          </a:p>
          <a:p>
            <a:r>
              <a:rPr lang="en-US" sz="1800" dirty="0" err="1">
                <a:solidFill>
                  <a:srgbClr val="000000"/>
                </a:solidFill>
                <a:latin typeface="Cascadia Mono" panose="020B0609020000020004" pitchFamily="49" charset="0"/>
              </a:rPr>
              <a:t>cardBackPictureBox.Visible</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true</a:t>
            </a:r>
            <a:r>
              <a:rPr lang="en-US" sz="1800" dirty="0">
                <a:solidFill>
                  <a:srgbClr val="000000"/>
                </a:solidFill>
                <a:latin typeface="Cascadia Mono" panose="020B0609020000020004" pitchFamily="49" charset="0"/>
              </a:rPr>
              <a:t>;</a:t>
            </a:r>
            <a:endParaRPr lang="en-US" dirty="0"/>
          </a:p>
        </p:txBody>
      </p:sp>
      <p:sp>
        <p:nvSpPr>
          <p:cNvPr id="8" name="TextBox 7">
            <a:extLst>
              <a:ext uri="{FF2B5EF4-FFF2-40B4-BE49-F238E27FC236}">
                <a16:creationId xmlns:a16="http://schemas.microsoft.com/office/drawing/2014/main" id="{6532F999-DFA3-40D9-392D-9F4E540E2402}"/>
              </a:ext>
            </a:extLst>
          </p:cNvPr>
          <p:cNvSpPr txBox="1"/>
          <p:nvPr/>
        </p:nvSpPr>
        <p:spPr>
          <a:xfrm>
            <a:off x="865363" y="5029200"/>
            <a:ext cx="6543143" cy="1200329"/>
          </a:xfrm>
          <a:prstGeom prst="rect">
            <a:avLst/>
          </a:prstGeom>
          <a:noFill/>
        </p:spPr>
        <p:txBody>
          <a:bodyPr wrap="square" rtlCol="0">
            <a:spAutoFit/>
          </a:bodyPr>
          <a:lstStyle/>
          <a:p>
            <a:r>
              <a:rPr lang="en-US" sz="1800" dirty="0">
                <a:solidFill>
                  <a:srgbClr val="008000"/>
                </a:solidFill>
                <a:latin typeface="Cascadia Mono" panose="020B0609020000020004" pitchFamily="49" charset="0"/>
              </a:rPr>
              <a:t>/*</a:t>
            </a:r>
          </a:p>
          <a:p>
            <a:r>
              <a:rPr lang="en-US" sz="1800" dirty="0">
                <a:solidFill>
                  <a:srgbClr val="008000"/>
                </a:solidFill>
                <a:latin typeface="Cascadia Mono" panose="020B0609020000020004" pitchFamily="49" charset="0"/>
              </a:rPr>
              <a:t>   Line one</a:t>
            </a:r>
          </a:p>
          <a:p>
            <a:r>
              <a:rPr lang="en-US" sz="1800" dirty="0">
                <a:solidFill>
                  <a:srgbClr val="008000"/>
                </a:solidFill>
                <a:latin typeface="Cascadia Mono" panose="020B0609020000020004" pitchFamily="49" charset="0"/>
              </a:rPr>
              <a:t>   Line two</a:t>
            </a:r>
          </a:p>
          <a:p>
            <a:r>
              <a:rPr lang="en-US" sz="1800" dirty="0">
                <a:solidFill>
                  <a:srgbClr val="008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82038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Writing the Code to Close an Application’s Form</a:t>
            </a:r>
            <a:endParaRPr lang="en-US" altLang="en-US"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mn-lt"/>
                <a:ea typeface="+mn-ea"/>
              </a:rPr>
              <a:t>To close an application’s form in code, use the following statement:</a:t>
            </a:r>
          </a:p>
        </p:txBody>
      </p:sp>
      <p:sp>
        <p:nvSpPr>
          <p:cNvPr id="4" name="Text Placeholder 3"/>
          <p:cNvSpPr>
            <a:spLocks noGrp="1"/>
          </p:cNvSpPr>
          <p:nvPr>
            <p:ph type="body" idx="2"/>
          </p:nvPr>
        </p:nvSpPr>
        <p:spPr>
          <a:xfrm>
            <a:off x="457200" y="3335380"/>
            <a:ext cx="8229600" cy="831669"/>
          </a:xfrm>
        </p:spPr>
        <p:txBody>
          <a:bodyPr/>
          <a:lstStyle/>
          <a:p>
            <a:r>
              <a:rPr lang="en-US" altLang="en-US" sz="2400" dirty="0">
                <a:solidFill>
                  <a:srgbClr val="000000"/>
                </a:solidFill>
                <a:latin typeface="+mn-lt"/>
              </a:rPr>
              <a:t>A commonly used practice is to create an Exit button and manually add the code to it:</a:t>
            </a:r>
            <a:endParaRPr lang="en-IN" sz="2400" dirty="0">
              <a:latin typeface="+mn-lt"/>
            </a:endParaRPr>
          </a:p>
        </p:txBody>
      </p:sp>
      <p:sp>
        <p:nvSpPr>
          <p:cNvPr id="7" name="TextBox 6">
            <a:extLst>
              <a:ext uri="{FF2B5EF4-FFF2-40B4-BE49-F238E27FC236}">
                <a16:creationId xmlns:a16="http://schemas.microsoft.com/office/drawing/2014/main" id="{40BF742B-7C7E-D8FD-7159-3A2A34B7C9F0}"/>
              </a:ext>
            </a:extLst>
          </p:cNvPr>
          <p:cNvSpPr txBox="1"/>
          <p:nvPr/>
        </p:nvSpPr>
        <p:spPr>
          <a:xfrm>
            <a:off x="1520890" y="2668555"/>
            <a:ext cx="2780522" cy="369332"/>
          </a:xfrm>
          <a:prstGeom prst="rect">
            <a:avLst/>
          </a:prstGeom>
          <a:noFill/>
        </p:spPr>
        <p:txBody>
          <a:bodyPr wrap="square" rtlCol="0">
            <a:spAutoFit/>
          </a:bodyPr>
          <a:lstStyle/>
          <a:p>
            <a:r>
              <a:rPr lang="en-US" sz="1800" dirty="0" err="1">
                <a:solidFill>
                  <a:srgbClr val="0000FF"/>
                </a:solidFill>
                <a:latin typeface="Cascadia Mono" panose="020B0609020000020004" pitchFamily="49" charset="0"/>
              </a:rPr>
              <a:t>this</a:t>
            </a:r>
            <a:r>
              <a:rPr lang="en-US" sz="1800" dirty="0" err="1">
                <a:solidFill>
                  <a:srgbClr val="000000"/>
                </a:solidFill>
                <a:latin typeface="Cascadia Mono" panose="020B0609020000020004" pitchFamily="49" charset="0"/>
              </a:rPr>
              <a:t>.Close</a:t>
            </a:r>
            <a:r>
              <a:rPr lang="en-US" sz="1800" dirty="0">
                <a:solidFill>
                  <a:srgbClr val="000000"/>
                </a:solidFill>
                <a:latin typeface="Cascadia Mono" panose="020B0609020000020004" pitchFamily="49" charset="0"/>
              </a:rPr>
              <a:t>();</a:t>
            </a:r>
            <a:endParaRPr lang="en-US" dirty="0"/>
          </a:p>
        </p:txBody>
      </p:sp>
      <p:sp>
        <p:nvSpPr>
          <p:cNvPr id="8" name="TextBox 7">
            <a:extLst>
              <a:ext uri="{FF2B5EF4-FFF2-40B4-BE49-F238E27FC236}">
                <a16:creationId xmlns:a16="http://schemas.microsoft.com/office/drawing/2014/main" id="{B0385276-8A01-8DB2-500D-45643E08638A}"/>
              </a:ext>
            </a:extLst>
          </p:cNvPr>
          <p:cNvSpPr txBox="1"/>
          <p:nvPr/>
        </p:nvSpPr>
        <p:spPr>
          <a:xfrm>
            <a:off x="821094" y="4464542"/>
            <a:ext cx="7865706" cy="1477328"/>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exitButton_Click</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Close the form.</a:t>
            </a:r>
          </a:p>
          <a:p>
            <a:r>
              <a:rPr lang="en-US" sz="1800" dirty="0">
                <a:solidFill>
                  <a:srgbClr val="000000"/>
                </a:solidFill>
                <a:latin typeface="Cascadia Mono" panose="020B0609020000020004" pitchFamily="49" charset="0"/>
              </a:rPr>
              <a:t>    </a:t>
            </a:r>
            <a:r>
              <a:rPr lang="en-US" sz="1800" dirty="0" err="1">
                <a:solidFill>
                  <a:srgbClr val="0000FF"/>
                </a:solidFill>
                <a:latin typeface="Cascadia Mono" panose="020B0609020000020004" pitchFamily="49" charset="0"/>
              </a:rPr>
              <a:t>this</a:t>
            </a:r>
            <a:r>
              <a:rPr lang="en-US" sz="1800" dirty="0" err="1">
                <a:solidFill>
                  <a:srgbClr val="000000"/>
                </a:solidFill>
                <a:latin typeface="Cascadia Mono" panose="020B0609020000020004" pitchFamily="49" charset="0"/>
              </a:rPr>
              <a:t>.Close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5882793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Dealing with Syntax Errors</a:t>
            </a:r>
            <a:endParaRPr lang="en-US" altLang="en-US" dirty="0">
              <a:latin typeface="Times New Roman" panose="02020603050405020304" pitchFamily="18" charset="0"/>
              <a:ea typeface="+mj-ea"/>
              <a:cs typeface="Arial"/>
            </a:endParaRPr>
          </a:p>
        </p:txBody>
      </p:sp>
      <p:sp>
        <p:nvSpPr>
          <p:cNvPr id="3" name="Content Placeholder 2"/>
          <p:cNvSpPr>
            <a:spLocks noGrp="1"/>
          </p:cNvSpPr>
          <p:nvPr>
            <p:ph type="body" idx="1"/>
          </p:nvPr>
        </p:nvSpPr>
        <p:spPr>
          <a:xfrm>
            <a:off x="457200" y="1600200"/>
            <a:ext cx="8229600" cy="1300326"/>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Visual Studio code editor examines each statement as you type it and reports any syntax errors that are found</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If a syntax error is found, it is underlined with a jagged line</a:t>
            </a:r>
          </a:p>
        </p:txBody>
      </p:sp>
      <p:pic>
        <p:nvPicPr>
          <p:cNvPr id="5" name="Picture 4" descr="The code has 4 lines, as follows. Line 1. Private void write name button underscore click left parenthesis object sender comma event a r g s e right parenthesis. Line 2. Left brace. Line 3, indented. Message box dot s h o right parenthesis double quote hello world double quote right parenthesis semicolon. Line 4. Right brace. There is an arrow pointing to s h o in line 3 and s h o has a red jagged line under it. The jagged line indicates an erro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8904" y="3039468"/>
            <a:ext cx="4648176" cy="1223206"/>
          </a:xfrm>
          <a:prstGeom prst="rect">
            <a:avLst/>
          </a:prstGeom>
        </p:spPr>
      </p:pic>
      <p:sp>
        <p:nvSpPr>
          <p:cNvPr id="4" name="Content Placeholder 3"/>
          <p:cNvSpPr>
            <a:spLocks noGrp="1"/>
          </p:cNvSpPr>
          <p:nvPr>
            <p:ph type="body" idx="2"/>
          </p:nvPr>
        </p:nvSpPr>
        <p:spPr>
          <a:xfrm>
            <a:off x="457200" y="4386258"/>
            <a:ext cx="8229600" cy="710127"/>
          </a:xfrm>
        </p:spPr>
        <p:txBody>
          <a:bodyPr wrap="square" lIns="91425" tIns="91425" rIns="91425" bIns="91425">
            <a:spAutoFit/>
          </a:bodyPr>
          <a:lstStyle/>
          <a:p>
            <a:pPr fontAlgn="base">
              <a:spcAft>
                <a:spcPct val="0"/>
              </a:spcAft>
            </a:pPr>
            <a:r>
              <a:rPr lang="en-US" altLang="en-US" sz="2000" dirty="0">
                <a:solidFill>
                  <a:srgbClr val="000000"/>
                </a:solidFill>
                <a:latin typeface="Arial (Body)"/>
              </a:rPr>
              <a:t>If a syntax error exists and you attempt to compile and execute, you will see the following window</a:t>
            </a:r>
          </a:p>
        </p:txBody>
      </p:sp>
      <p:pic>
        <p:nvPicPr>
          <p:cNvPr id="7" name="Picture 6" descr="A Microsoft Visual Studio reads as follows. There were build errors. Would you like to continue and run the last successful build? Buttons read, yes, and, no. A check box option reads, do not show this dialog again.">
            <a:extLst>
              <a:ext uri="{FF2B5EF4-FFF2-40B4-BE49-F238E27FC236}">
                <a16:creationId xmlns:a16="http://schemas.microsoft.com/office/drawing/2014/main" id="{5AD89D1B-C8FA-DC8F-6E40-28BAFA1D53A5}"/>
              </a:ext>
            </a:extLst>
          </p:cNvPr>
          <p:cNvPicPr>
            <a:picLocks noChangeAspect="1"/>
          </p:cNvPicPr>
          <p:nvPr/>
        </p:nvPicPr>
        <p:blipFill>
          <a:blip r:embed="rId3"/>
          <a:stretch>
            <a:fillRect/>
          </a:stretch>
        </p:blipFill>
        <p:spPr>
          <a:xfrm>
            <a:off x="2737757" y="5140770"/>
            <a:ext cx="3280487" cy="1215272"/>
          </a:xfrm>
          <a:prstGeom prst="rect">
            <a:avLst/>
          </a:prstGeom>
        </p:spPr>
      </p:pic>
    </p:spTree>
    <p:extLst>
      <p:ext uri="{BB962C8B-B14F-4D97-AF65-F5344CB8AC3E}">
        <p14:creationId xmlns:p14="http://schemas.microsoft.com/office/powerpoint/2010/main" val="522657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a:t>
            </a:r>
            <a:r>
              <a:rPr lang="en-US" altLang="en-US" i="1" dirty="0">
                <a:latin typeface="Times New Roman" panose="02020603050405020304" pitchFamily="18" charset="0"/>
                <a:ea typeface="+mj-ea"/>
                <a:cs typeface="Arial"/>
              </a:rPr>
              <a:t>Properties</a:t>
            </a:r>
            <a:r>
              <a:rPr lang="en-US" altLang="en-US" dirty="0">
                <a:latin typeface="Times New Roman" panose="02020603050405020304" pitchFamily="18" charset="0"/>
                <a:ea typeface="+mj-ea"/>
                <a:cs typeface="Arial"/>
              </a:rPr>
              <a:t> Window</a:t>
            </a:r>
            <a:endParaRPr lang="en-US" altLang="en-US" dirty="0">
              <a:solidFill>
                <a:srgbClr val="FF0000"/>
              </a:solidFill>
              <a:latin typeface="Times New Roman" panose="02020603050405020304" pitchFamily="18" charset="0"/>
              <a:ea typeface="+mj-ea"/>
              <a:cs typeface="Arial"/>
            </a:endParaRPr>
          </a:p>
        </p:txBody>
      </p:sp>
      <p:sp>
        <p:nvSpPr>
          <p:cNvPr id="5" name="Content Placeholder 4"/>
          <p:cNvSpPr>
            <a:spLocks noGrp="1"/>
          </p:cNvSpPr>
          <p:nvPr>
            <p:ph idx="1"/>
          </p:nvPr>
        </p:nvSpPr>
        <p:spPr>
          <a:xfrm>
            <a:off x="457200" y="1600200"/>
            <a:ext cx="8229600" cy="1352006"/>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The appearance and other characteristics of a G</a:t>
            </a:r>
            <a:r>
              <a:rPr lang="en-US" altLang="en-US" sz="100" dirty="0">
                <a:solidFill>
                  <a:srgbClr val="000000"/>
                </a:solidFill>
                <a:latin typeface="Arial (Body)"/>
              </a:rPr>
              <a:t> </a:t>
            </a:r>
            <a:r>
              <a:rPr lang="en-US" altLang="en-US" sz="2400" dirty="0">
                <a:solidFill>
                  <a:srgbClr val="000000"/>
                </a:solidFill>
                <a:latin typeface="Arial (Body)"/>
              </a:rPr>
              <a:t>U</a:t>
            </a:r>
            <a:r>
              <a:rPr lang="en-US" altLang="en-US" sz="100" dirty="0">
                <a:solidFill>
                  <a:srgbClr val="000000"/>
                </a:solidFill>
                <a:latin typeface="Arial (Body)"/>
              </a:rPr>
              <a:t> </a:t>
            </a:r>
            <a:r>
              <a:rPr lang="en-US" altLang="en-US" sz="2400" dirty="0">
                <a:solidFill>
                  <a:srgbClr val="000000"/>
                </a:solidFill>
                <a:latin typeface="Arial (Body)"/>
              </a:rPr>
              <a:t>I object are determined by the object's properties</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The </a:t>
            </a:r>
            <a:r>
              <a:rPr lang="en-US" altLang="en-US" sz="2400" i="1" dirty="0">
                <a:solidFill>
                  <a:srgbClr val="000000"/>
                </a:solidFill>
                <a:latin typeface="Arial (Body)"/>
              </a:rPr>
              <a:t>Properties</a:t>
            </a:r>
            <a:r>
              <a:rPr lang="en-US" altLang="en-US" sz="2400" dirty="0">
                <a:solidFill>
                  <a:srgbClr val="000000"/>
                </a:solidFill>
                <a:latin typeface="Arial (Body)"/>
              </a:rPr>
              <a:t> window lists all properties</a:t>
            </a:r>
          </a:p>
        </p:txBody>
      </p:sp>
      <p:sp>
        <p:nvSpPr>
          <p:cNvPr id="7" name="Content Placeholder 6"/>
          <p:cNvSpPr>
            <a:spLocks noGrp="1"/>
          </p:cNvSpPr>
          <p:nvPr>
            <p:ph idx="13"/>
          </p:nvPr>
        </p:nvSpPr>
        <p:spPr>
          <a:xfrm>
            <a:off x="473720" y="3014126"/>
            <a:ext cx="8229600" cy="462551"/>
          </a:xfrm>
        </p:spPr>
        <p:txBody>
          <a:bodyPr/>
          <a:lstStyle/>
          <a:p>
            <a:pPr marL="741600" lvl="1" indent="-284400">
              <a:buFontTx/>
              <a:buChar char="‒"/>
            </a:pPr>
            <a:r>
              <a:rPr lang="en-US" altLang="en-US" sz="2400" dirty="0">
                <a:solidFill>
                  <a:srgbClr val="000000"/>
                </a:solidFill>
                <a:latin typeface="Arial (Body)"/>
              </a:rPr>
              <a:t>When selecting an object, its properties are displayed</a:t>
            </a:r>
          </a:p>
        </p:txBody>
      </p:sp>
      <p:sp>
        <p:nvSpPr>
          <p:cNvPr id="8" name="Content Placeholder 7"/>
          <p:cNvSpPr>
            <a:spLocks noGrp="1"/>
          </p:cNvSpPr>
          <p:nvPr>
            <p:ph idx="14"/>
          </p:nvPr>
        </p:nvSpPr>
        <p:spPr>
          <a:xfrm>
            <a:off x="473720" y="3523439"/>
            <a:ext cx="4960429" cy="1866246"/>
          </a:xfrm>
        </p:spPr>
        <p:txBody>
          <a:bodyPr/>
          <a:lstStyle/>
          <a:p>
            <a:pPr marL="741600" lvl="1" indent="0" fontAlgn="base">
              <a:spcAft>
                <a:spcPct val="0"/>
              </a:spcAft>
              <a:buNone/>
            </a:pPr>
            <a:r>
              <a:rPr lang="en-US" altLang="en-US" sz="2400" dirty="0">
                <a:solidFill>
                  <a:srgbClr val="000000"/>
                </a:solidFill>
                <a:latin typeface="Arial (Body)"/>
              </a:rPr>
              <a:t>in </a:t>
            </a:r>
            <a:r>
              <a:rPr lang="en-US" altLang="en-US" sz="2400" i="1" dirty="0">
                <a:solidFill>
                  <a:srgbClr val="000000"/>
                </a:solidFill>
                <a:latin typeface="Arial (Body)"/>
              </a:rPr>
              <a:t>Properties</a:t>
            </a:r>
            <a:r>
              <a:rPr lang="en-US" altLang="en-US" sz="2400" dirty="0">
                <a:solidFill>
                  <a:srgbClr val="000000"/>
                </a:solidFill>
                <a:latin typeface="Arial (Body)"/>
              </a:rPr>
              <a:t> windows</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Each property has 2 columns:</a:t>
            </a:r>
          </a:p>
          <a:p>
            <a:pPr marL="1144800" lvl="2" indent="-230400" fontAlgn="base">
              <a:spcAft>
                <a:spcPct val="0"/>
              </a:spcAft>
            </a:pPr>
            <a:r>
              <a:rPr lang="en-US" altLang="en-US" sz="2400" dirty="0">
                <a:solidFill>
                  <a:srgbClr val="000000"/>
                </a:solidFill>
                <a:latin typeface="Arial (Body)"/>
              </a:rPr>
              <a:t>Left: property’s name</a:t>
            </a:r>
          </a:p>
          <a:p>
            <a:pPr marL="1144800" lvl="2" indent="-230400" fontAlgn="base">
              <a:spcAft>
                <a:spcPct val="0"/>
              </a:spcAft>
            </a:pPr>
            <a:r>
              <a:rPr lang="en-US" altLang="en-US" sz="2400" dirty="0">
                <a:solidFill>
                  <a:srgbClr val="000000"/>
                </a:solidFill>
                <a:latin typeface="Arial (Body)"/>
              </a:rPr>
              <a:t>Right: property’s value</a:t>
            </a:r>
          </a:p>
        </p:txBody>
      </p:sp>
      <p:pic>
        <p:nvPicPr>
          <p:cNvPr id="9" name="Picture 2" descr="The properties window for form 1 is in two columns. The left column lists the properties and the right column lists corresponding values. For example, for the property, show icon, the value is, true. For the property, size, the value is, 300 300. For the property, text, the value is, for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3637776"/>
            <a:ext cx="22383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3918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Changing a Property’s Value</a:t>
            </a:r>
          </a:p>
        </p:txBody>
      </p:sp>
      <p:sp>
        <p:nvSpPr>
          <p:cNvPr id="5" name="Text Placeholder 4"/>
          <p:cNvSpPr>
            <a:spLocks noGrp="1"/>
          </p:cNvSpPr>
          <p:nvPr>
            <p:ph type="body" idx="1"/>
          </p:nvPr>
        </p:nvSpPr>
        <p:spPr>
          <a:xfrm>
            <a:off x="457200" y="1610515"/>
            <a:ext cx="8229600" cy="2062896"/>
          </a:xfrm>
        </p:spPr>
        <p:txBody>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rPr>
              <a:t>Select an object, such as the Form, by clicking it once</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rPr>
              <a:t>Click View and select Properties if the Properties window is not available</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rPr>
              <a:t>Find the property’s name in the list and change its value</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The Text property determines the text to be displayed</a:t>
            </a:r>
            <a:endParaRPr lang="en-IN" sz="2000" dirty="0"/>
          </a:p>
        </p:txBody>
      </p:sp>
      <p:sp>
        <p:nvSpPr>
          <p:cNvPr id="6" name="Text Placeholder 5"/>
          <p:cNvSpPr>
            <a:spLocks noGrp="1"/>
          </p:cNvSpPr>
          <p:nvPr>
            <p:ph type="body" idx="2"/>
          </p:nvPr>
        </p:nvSpPr>
        <p:spPr>
          <a:xfrm>
            <a:off x="457200" y="3705338"/>
            <a:ext cx="3370217" cy="1920232"/>
          </a:xfrm>
        </p:spPr>
        <p:txBody>
          <a:bodyPr/>
          <a:lstStyle/>
          <a:p>
            <a:pPr marL="741600" lvl="1" indent="0" fontAlgn="base">
              <a:spcBef>
                <a:spcPts val="0"/>
              </a:spcBef>
              <a:spcAft>
                <a:spcPct val="0"/>
              </a:spcAft>
              <a:buNone/>
            </a:pPr>
            <a:r>
              <a:rPr lang="en-US" altLang="en-US" sz="2000" dirty="0">
                <a:solidFill>
                  <a:srgbClr val="000000"/>
                </a:solidFill>
                <a:latin typeface="Arial (Body)"/>
              </a:rPr>
              <a:t>in the form’s title bar</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Example: Change the</a:t>
            </a:r>
          </a:p>
          <a:p>
            <a:pPr marL="741600" lvl="1" indent="0" fontAlgn="base">
              <a:spcAft>
                <a:spcPct val="0"/>
              </a:spcAft>
              <a:buNone/>
            </a:pPr>
            <a:r>
              <a:rPr lang="en-US" altLang="en-US" sz="2000" dirty="0">
                <a:solidFill>
                  <a:srgbClr val="000000"/>
                </a:solidFill>
                <a:latin typeface="Arial (Body)"/>
              </a:rPr>
              <a:t>value from “Form1”</a:t>
            </a:r>
          </a:p>
          <a:p>
            <a:pPr marL="741600" lvl="1" indent="0" fontAlgn="base">
              <a:spcAft>
                <a:spcPct val="0"/>
              </a:spcAft>
              <a:buNone/>
            </a:pPr>
            <a:r>
              <a:rPr lang="en-US" altLang="en-US" sz="2000" dirty="0">
                <a:solidFill>
                  <a:srgbClr val="000000"/>
                </a:solidFill>
                <a:latin typeface="Arial (Body)"/>
              </a:rPr>
              <a:t>to</a:t>
            </a:r>
          </a:p>
          <a:p>
            <a:pPr marL="741600" lvl="1" indent="0" fontAlgn="base">
              <a:spcAft>
                <a:spcPct val="0"/>
              </a:spcAft>
              <a:buNone/>
            </a:pPr>
            <a:r>
              <a:rPr lang="en-US" altLang="en-US" sz="2000" dirty="0">
                <a:solidFill>
                  <a:srgbClr val="000000"/>
                </a:solidFill>
                <a:latin typeface="Arial (Body)"/>
              </a:rPr>
              <a:t>“My First Program”</a:t>
            </a:r>
          </a:p>
        </p:txBody>
      </p:sp>
      <p:pic>
        <p:nvPicPr>
          <p:cNvPr id="9" name="Picture 2" descr="In the properties window for form 1, the value for the text property is, for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5741" y="3775167"/>
            <a:ext cx="2238375"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In the properties window for form 1, the value for the text property is, my first program.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3773217"/>
            <a:ext cx="2228850" cy="260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457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Adding Controls to a Form</a:t>
            </a:r>
            <a:endParaRPr lang="en-US" altLang="en-US"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4085704"/>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the </a:t>
            </a:r>
            <a:r>
              <a:rPr lang="en-US" altLang="en-US" sz="2400" i="1" dirty="0">
                <a:solidFill>
                  <a:srgbClr val="000000"/>
                </a:solidFill>
                <a:latin typeface="Arial (Body)"/>
                <a:ea typeface="+mn-ea"/>
              </a:rPr>
              <a:t>Toolbox</a:t>
            </a:r>
            <a:r>
              <a:rPr lang="en-US" altLang="en-US" sz="2400" dirty="0">
                <a:solidFill>
                  <a:srgbClr val="000000"/>
                </a:solidFill>
                <a:latin typeface="Arial (Body)"/>
                <a:ea typeface="+mn-ea"/>
              </a:rPr>
              <a:t>, select the Control (e.g. a Button), then you can either:</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double click the Button control</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click and drag the Button control to the form</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On the form, you can</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resize the control using its bounding box and sizing handles</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move the control’s position by dragging it</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change its properties in the </a:t>
            </a:r>
            <a:r>
              <a:rPr lang="en-US" altLang="en-US" sz="2400" i="1" dirty="0">
                <a:solidFill>
                  <a:srgbClr val="000000"/>
                </a:solidFill>
                <a:latin typeface="Arial (Body)"/>
              </a:rPr>
              <a:t>Properties</a:t>
            </a:r>
            <a:r>
              <a:rPr lang="en-US" altLang="en-US" sz="2400" dirty="0">
                <a:solidFill>
                  <a:srgbClr val="000000"/>
                </a:solidFill>
                <a:latin typeface="Arial (Body)"/>
              </a:rPr>
              <a:t> window</a:t>
            </a:r>
          </a:p>
        </p:txBody>
      </p:sp>
    </p:spTree>
    <p:extLst>
      <p:ext uri="{BB962C8B-B14F-4D97-AF65-F5344CB8AC3E}">
        <p14:creationId xmlns:p14="http://schemas.microsoft.com/office/powerpoint/2010/main" val="3821194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Rules for Naming Controls</a:t>
            </a:r>
          </a:p>
        </p:txBody>
      </p:sp>
      <p:sp>
        <p:nvSpPr>
          <p:cNvPr id="3" name="Text Placeholder 2"/>
          <p:cNvSpPr>
            <a:spLocks noGrp="1"/>
          </p:cNvSpPr>
          <p:nvPr>
            <p:ph type="body" idx="1"/>
          </p:nvPr>
        </p:nvSpPr>
        <p:spPr>
          <a:xfrm>
            <a:off x="457200" y="1600200"/>
            <a:ext cx="8229600" cy="4678173"/>
          </a:xfrm>
        </p:spPr>
        <p:txBody>
          <a:bodyPr wrap="square" lIns="91425" tIns="91425" rIns="91425" bIns="91425">
            <a:spAutoFit/>
          </a:bodyPr>
          <a:lstStyle/>
          <a:p>
            <a:pPr marL="255651" lvl="0" indent="-255651" fontAlgn="base">
              <a:spcAft>
                <a:spcPct val="0"/>
              </a:spcAft>
              <a:buFont typeface="Arial" panose="020B0604020202020204" pitchFamily="34" charset="0"/>
              <a:buChar char="•"/>
              <a:defRPr/>
            </a:pPr>
            <a:r>
              <a:rPr lang="en-US" altLang="en-US" sz="2200" dirty="0">
                <a:solidFill>
                  <a:srgbClr val="000000"/>
                </a:solidFill>
                <a:latin typeface="+mn-lt"/>
                <a:ea typeface="+mn-ea"/>
              </a:rPr>
              <a:t>Controls’ are identified by their names in code</a:t>
            </a:r>
          </a:p>
          <a:p>
            <a:pPr marL="255651" lvl="0" indent="-255651" fontAlgn="base">
              <a:spcAft>
                <a:spcPct val="0"/>
              </a:spcAft>
              <a:buFont typeface="Arial" panose="020B0604020202020204" pitchFamily="34" charset="0"/>
              <a:buChar char="•"/>
              <a:defRPr/>
            </a:pPr>
            <a:r>
              <a:rPr lang="en-US" altLang="en-US" sz="2200" dirty="0">
                <a:solidFill>
                  <a:srgbClr val="000000"/>
                </a:solidFill>
                <a:latin typeface="+mn-lt"/>
                <a:ea typeface="+mn-ea"/>
              </a:rPr>
              <a:t>The naming rules are:</a:t>
            </a:r>
          </a:p>
          <a:p>
            <a:pPr marL="741553" lvl="1" indent="-284353" fontAlgn="base">
              <a:spcAft>
                <a:spcPct val="0"/>
              </a:spcAft>
              <a:buFont typeface="Arial" panose="020B0604020202020204" pitchFamily="34" charset="0"/>
              <a:buChar char="–"/>
              <a:defRPr/>
            </a:pPr>
            <a:r>
              <a:rPr lang="en-US" altLang="en-US" sz="2200" dirty="0">
                <a:solidFill>
                  <a:srgbClr val="000000"/>
                </a:solidFill>
                <a:latin typeface="+mn-lt"/>
              </a:rPr>
              <a:t>The first character must be a letter (lower or uppercase, does not matter) or an underscore (_)</a:t>
            </a:r>
          </a:p>
          <a:p>
            <a:pPr marL="741553" lvl="1" indent="-284353" fontAlgn="base">
              <a:spcAft>
                <a:spcPct val="0"/>
              </a:spcAft>
              <a:buFont typeface="Arial" panose="020B0604020202020204" pitchFamily="34" charset="0"/>
              <a:buChar char="–"/>
              <a:defRPr/>
            </a:pPr>
            <a:r>
              <a:rPr lang="en-US" altLang="en-US" sz="2200" dirty="0">
                <a:solidFill>
                  <a:srgbClr val="000000"/>
                </a:solidFill>
                <a:latin typeface="+mn-lt"/>
              </a:rPr>
              <a:t>All other characters can be alphanumerical characters or underscores</a:t>
            </a:r>
          </a:p>
          <a:p>
            <a:pPr marL="741553" lvl="1" indent="-284353" fontAlgn="base">
              <a:spcAft>
                <a:spcPct val="0"/>
              </a:spcAft>
              <a:buFont typeface="Arial" panose="020B0604020202020204" pitchFamily="34" charset="0"/>
              <a:buChar char="–"/>
              <a:defRPr/>
            </a:pPr>
            <a:r>
              <a:rPr lang="en-US" altLang="en-US" sz="2200" dirty="0">
                <a:solidFill>
                  <a:srgbClr val="000000"/>
                </a:solidFill>
                <a:latin typeface="+mn-lt"/>
              </a:rPr>
              <a:t>The name cannot contain spaces</a:t>
            </a:r>
          </a:p>
          <a:p>
            <a:pPr marL="255651" lvl="0" indent="-255651" fontAlgn="base">
              <a:spcAft>
                <a:spcPct val="0"/>
              </a:spcAft>
              <a:buFont typeface="Arial" panose="020B0604020202020204" pitchFamily="34" charset="0"/>
              <a:buChar char="•"/>
              <a:defRPr/>
            </a:pPr>
            <a:r>
              <a:rPr lang="en-US" altLang="en-US" sz="2200" dirty="0">
                <a:solidFill>
                  <a:srgbClr val="000000"/>
                </a:solidFill>
                <a:latin typeface="+mn-lt"/>
                <a:ea typeface="+mn-ea"/>
              </a:rPr>
              <a:t>Examples of valid names are:</a:t>
            </a:r>
          </a:p>
          <a:p>
            <a:pPr marL="457200" lvl="1" indent="0" fontAlgn="base">
              <a:spcBef>
                <a:spcPts val="400"/>
              </a:spcBef>
              <a:spcAft>
                <a:spcPct val="0"/>
              </a:spcAft>
              <a:buNone/>
              <a:defRPr/>
            </a:pPr>
            <a:r>
              <a:rPr lang="en-US" altLang="en-US" sz="2200" dirty="0">
                <a:solidFill>
                  <a:srgbClr val="000000"/>
                </a:solidFill>
                <a:latin typeface="Consolas" panose="020B0609020204030204" pitchFamily="49" charset="0"/>
                <a:cs typeface="Consolas" panose="020B0609020204030204" pitchFamily="49" charset="0"/>
              </a:rPr>
              <a:t>showDayButton</a:t>
            </a:r>
          </a:p>
          <a:p>
            <a:pPr marL="457200" lvl="1" indent="0" fontAlgn="base">
              <a:spcBef>
                <a:spcPts val="400"/>
              </a:spcBef>
              <a:spcAft>
                <a:spcPct val="0"/>
              </a:spcAft>
              <a:buNone/>
              <a:defRPr/>
            </a:pPr>
            <a:r>
              <a:rPr lang="en-US" altLang="en-US" sz="2200" dirty="0">
                <a:solidFill>
                  <a:srgbClr val="000000"/>
                </a:solidFill>
                <a:latin typeface="Consolas" panose="020B0609020204030204" pitchFamily="49" charset="0"/>
                <a:cs typeface="Consolas" panose="020B0609020204030204" pitchFamily="49" charset="0"/>
              </a:rPr>
              <a:t>DisplayTotal</a:t>
            </a:r>
          </a:p>
          <a:p>
            <a:pPr marL="457200" lvl="1" indent="0" fontAlgn="base">
              <a:spcBef>
                <a:spcPts val="400"/>
              </a:spcBef>
              <a:spcAft>
                <a:spcPct val="0"/>
              </a:spcAft>
              <a:buNone/>
              <a:defRPr/>
            </a:pPr>
            <a:r>
              <a:rPr lang="en-US" altLang="en-US" sz="2200" dirty="0">
                <a:solidFill>
                  <a:srgbClr val="000000"/>
                </a:solidFill>
                <a:latin typeface="Consolas" panose="020B0609020204030204" pitchFamily="49" charset="0"/>
                <a:cs typeface="Consolas" panose="020B0609020204030204" pitchFamily="49" charset="0"/>
              </a:rPr>
              <a:t>_ScoreLabel</a:t>
            </a:r>
          </a:p>
        </p:txBody>
      </p:sp>
    </p:spTree>
    <p:extLst>
      <p:ext uri="{BB962C8B-B14F-4D97-AF65-F5344CB8AC3E}">
        <p14:creationId xmlns:p14="http://schemas.microsoft.com/office/powerpoint/2010/main" val="677262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tIns="91425">
            <a:spAutoFit/>
          </a:bodyPr>
          <a:lstStyle/>
          <a:p>
            <a:pPr lvl="0" fontAlgn="base">
              <a:spcBef>
                <a:spcPct val="0"/>
              </a:spcBef>
              <a:spcAft>
                <a:spcPct val="0"/>
              </a:spcAft>
              <a:buClrTx/>
            </a:pPr>
            <a:r>
              <a:rPr lang="en-IN" altLang="en-US" dirty="0">
                <a:solidFill>
                  <a:schemeClr val="tx2"/>
                </a:solidFill>
                <a:latin typeface="Times New Roman" panose="02020603050405020304" pitchFamily="18" charset="0"/>
                <a:ea typeface="+mj-ea"/>
                <a:cs typeface="Arial"/>
              </a:rPr>
              <a:t>Creating the G</a:t>
            </a:r>
            <a:r>
              <a:rPr lang="en-IN" altLang="en-US" sz="100" dirty="0">
                <a:solidFill>
                  <a:schemeClr val="tx2"/>
                </a:solidFill>
                <a:latin typeface="Times New Roman" panose="02020603050405020304" pitchFamily="18" charset="0"/>
                <a:ea typeface="+mj-ea"/>
                <a:cs typeface="Arial"/>
              </a:rPr>
              <a:t> </a:t>
            </a:r>
            <a:r>
              <a:rPr lang="en-IN" altLang="en-US" dirty="0">
                <a:solidFill>
                  <a:schemeClr val="tx2"/>
                </a:solidFill>
                <a:latin typeface="Times New Roman" panose="02020603050405020304" pitchFamily="18" charset="0"/>
                <a:ea typeface="+mj-ea"/>
                <a:cs typeface="Arial"/>
              </a:rPr>
              <a:t>U</a:t>
            </a:r>
            <a:r>
              <a:rPr lang="en-IN" altLang="en-US" sz="100" dirty="0">
                <a:solidFill>
                  <a:schemeClr val="tx2"/>
                </a:solidFill>
                <a:latin typeface="Times New Roman" panose="02020603050405020304" pitchFamily="18" charset="0"/>
                <a:ea typeface="+mj-ea"/>
                <a:cs typeface="Arial"/>
              </a:rPr>
              <a:t> </a:t>
            </a:r>
            <a:r>
              <a:rPr lang="en-IN" altLang="en-US" dirty="0">
                <a:solidFill>
                  <a:schemeClr val="tx2"/>
                </a:solidFill>
                <a:latin typeface="Times New Roman" panose="02020603050405020304" pitchFamily="18" charset="0"/>
                <a:ea typeface="+mj-ea"/>
                <a:cs typeface="Arial"/>
              </a:rPr>
              <a:t>I for Your First Visual C# Application</a:t>
            </a:r>
            <a:endParaRPr lang="en-US" altLang="en-US" dirty="0">
              <a:solidFill>
                <a:schemeClr val="tx2"/>
              </a:solidFill>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600200"/>
            <a:ext cx="8229600" cy="390873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section 2.2 you will start creating an app that has a Form and a Button control</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When the app is finished, it will display the message "Hello World" when the Button control is clicked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this section you will create the GUI</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section 2.3 you will learn the details of coding an app</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section 2.4 you will w</a:t>
            </a:r>
            <a:r>
              <a:rPr lang="en-US" altLang="en-US" sz="2400" dirty="0">
                <a:solidFill>
                  <a:srgbClr val="000000"/>
                </a:solidFill>
                <a:latin typeface="Arial (Body)"/>
              </a:rPr>
              <a:t>rite the code that displays “Hello World” when the user clicks the button</a:t>
            </a:r>
          </a:p>
        </p:txBody>
      </p:sp>
    </p:spTree>
    <p:extLst>
      <p:ext uri="{BB962C8B-B14F-4D97-AF65-F5344CB8AC3E}">
        <p14:creationId xmlns:p14="http://schemas.microsoft.com/office/powerpoint/2010/main" val="4183075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Introduction to C# Code</a:t>
            </a:r>
            <a:endParaRPr lang="en-US" altLang="en-US" dirty="0">
              <a:latin typeface="Times New Roman" panose="02020603050405020304" pitchFamily="18" charset="0"/>
              <a:ea typeface="+mj-ea"/>
              <a:cs typeface="Arial"/>
            </a:endParaRPr>
          </a:p>
        </p:txBody>
      </p:sp>
      <p:sp>
        <p:nvSpPr>
          <p:cNvPr id="3" name="Content Placeholder 2"/>
          <p:cNvSpPr>
            <a:spLocks noGrp="1"/>
          </p:cNvSpPr>
          <p:nvPr>
            <p:ph type="body" idx="1"/>
          </p:nvPr>
        </p:nvSpPr>
        <p:spPr>
          <a:xfrm>
            <a:off x="457200" y="1600200"/>
            <a:ext cx="298938"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 </a:t>
            </a:r>
          </a:p>
        </p:txBody>
      </p:sp>
      <p:graphicFrame>
        <p:nvGraphicFramePr>
          <p:cNvPr id="7" name="Object 6" descr="c sharp"/>
          <p:cNvGraphicFramePr>
            <a:graphicFrameLocks noChangeAspect="1"/>
          </p:cNvGraphicFramePr>
          <p:nvPr>
            <p:extLst>
              <p:ext uri="{D42A27DB-BD31-4B8C-83A1-F6EECF244321}">
                <p14:modId xmlns:p14="http://schemas.microsoft.com/office/powerpoint/2010/main" val="1449234564"/>
              </p:ext>
            </p:extLst>
          </p:nvPr>
        </p:nvGraphicFramePr>
        <p:xfrm>
          <a:off x="709663" y="1710799"/>
          <a:ext cx="391890" cy="288760"/>
        </p:xfrm>
        <a:graphic>
          <a:graphicData uri="http://schemas.openxmlformats.org/presentationml/2006/ole">
            <mc:AlternateContent xmlns:mc="http://schemas.openxmlformats.org/markup-compatibility/2006">
              <mc:Choice xmlns:v="urn:schemas-microsoft-com:vml" Requires="v">
                <p:oleObj spid="_x0000_s3075" name="Equation" r:id="rId3" imgW="241200" imgH="177480" progId="Equation.DSMT4">
                  <p:embed/>
                </p:oleObj>
              </mc:Choice>
              <mc:Fallback>
                <p:oleObj name="Equation" r:id="rId3" imgW="241200" imgH="177480" progId="Equation.DSMT4">
                  <p:embed/>
                  <p:pic>
                    <p:nvPicPr>
                      <p:cNvPr id="0" name=""/>
                      <p:cNvPicPr/>
                      <p:nvPr/>
                    </p:nvPicPr>
                    <p:blipFill>
                      <a:blip r:embed="rId4"/>
                      <a:stretch>
                        <a:fillRect/>
                      </a:stretch>
                    </p:blipFill>
                    <p:spPr>
                      <a:xfrm>
                        <a:off x="709663" y="1710799"/>
                        <a:ext cx="391890" cy="288760"/>
                      </a:xfrm>
                      <a:prstGeom prst="rect">
                        <a:avLst/>
                      </a:prstGeom>
                    </p:spPr>
                  </p:pic>
                </p:oleObj>
              </mc:Fallback>
            </mc:AlternateContent>
          </a:graphicData>
        </a:graphic>
      </p:graphicFrame>
      <p:sp>
        <p:nvSpPr>
          <p:cNvPr id="5" name="Text Placeholder 4"/>
          <p:cNvSpPr>
            <a:spLocks noGrp="1"/>
          </p:cNvSpPr>
          <p:nvPr>
            <p:ph type="body" idx="2"/>
          </p:nvPr>
        </p:nvSpPr>
        <p:spPr>
          <a:xfrm>
            <a:off x="498144" y="1600206"/>
            <a:ext cx="8229600" cy="2400257"/>
          </a:xfrm>
        </p:spPr>
        <p:txBody>
          <a:bodyPr/>
          <a:lstStyle/>
          <a:p>
            <a:pPr marL="561975" lvl="0" indent="0" fontAlgn="base">
              <a:spcAft>
                <a:spcPct val="0"/>
              </a:spcAft>
              <a:buNone/>
            </a:pPr>
            <a:r>
              <a:rPr lang="en-US" altLang="en-US" sz="2000" dirty="0">
                <a:solidFill>
                  <a:srgbClr val="000000"/>
                </a:solidFill>
                <a:latin typeface="Arial (Body)"/>
              </a:rPr>
              <a:t>code is primarily organized in three ways:</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Namespace: a container that holds classes</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Class: a container that holds methods</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Method: a group of one or more programming statements that perform some operations</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rPr>
              <a:t>A file that contains program code is called a source code file</a:t>
            </a:r>
            <a:endParaRPr lang="en-IN" dirty="0"/>
          </a:p>
        </p:txBody>
      </p:sp>
      <p:pic>
        <p:nvPicPr>
          <p:cNvPr id="11" name="Picture 10" descr="A screenshot of Microsoft Visual Studio. The Toolbox is on the left side of the screen. The code editor is in the center of the screen. A C sharp source code file is shown in the code editor. There are 10 lines of code, as follows. Line 1. Namespace hello underscore world. Line 2. Left brace. Line 3, indented once. Public partial class form 1 colon form. Line 4, indented once. Left brace. Line 5, indented twice. Public form 1 left parenthesis right parenthesis. Line 6, indented twice. Left brace. Line 7, indented three times. Initialize component left parenthesis right parenthesis semicolon. Line 8, indented twice. Right brace. Line 9, indented. right brace. Line 0. Right brace. The Solution Explorer window and the Properties window are on the right side of the screen.">
            <a:extLst>
              <a:ext uri="{FF2B5EF4-FFF2-40B4-BE49-F238E27FC236}">
                <a16:creationId xmlns:a16="http://schemas.microsoft.com/office/drawing/2014/main" id="{D29BA182-5500-432F-1F79-E8DEE870F6B0}"/>
              </a:ext>
            </a:extLst>
          </p:cNvPr>
          <p:cNvPicPr>
            <a:picLocks noChangeAspect="1"/>
          </p:cNvPicPr>
          <p:nvPr/>
        </p:nvPicPr>
        <p:blipFill>
          <a:blip r:embed="rId5"/>
          <a:stretch>
            <a:fillRect/>
          </a:stretch>
        </p:blipFill>
        <p:spPr>
          <a:xfrm>
            <a:off x="2553656" y="4000463"/>
            <a:ext cx="4118576" cy="2370708"/>
          </a:xfrm>
          <a:prstGeom prst="rect">
            <a:avLst/>
          </a:prstGeom>
        </p:spPr>
      </p:pic>
    </p:spTree>
    <p:extLst>
      <p:ext uri="{BB962C8B-B14F-4D97-AF65-F5344CB8AC3E}">
        <p14:creationId xmlns:p14="http://schemas.microsoft.com/office/powerpoint/2010/main" val="253846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Source Code in the Solution Explorer</a:t>
            </a:r>
          </a:p>
        </p:txBody>
      </p:sp>
      <p:sp>
        <p:nvSpPr>
          <p:cNvPr id="3" name="Content Placeholder 2"/>
          <p:cNvSpPr>
            <a:spLocks noGrp="1"/>
          </p:cNvSpPr>
          <p:nvPr>
            <p:ph type="body" idx="1"/>
          </p:nvPr>
        </p:nvSpPr>
        <p:spPr>
          <a:xfrm>
            <a:off x="457200" y="1600200"/>
            <a:ext cx="8229600" cy="255451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Each time a new project is created the following two source code files are automatically created:</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Program.c s file: contains the application’s start-up code to be executed when the application runs</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Form1.c s contains code that is associated with the Form1 form</a:t>
            </a:r>
          </a:p>
        </p:txBody>
      </p:sp>
    </p:spTree>
    <p:extLst>
      <p:ext uri="{BB962C8B-B14F-4D97-AF65-F5344CB8AC3E}">
        <p14:creationId xmlns:p14="http://schemas.microsoft.com/office/powerpoint/2010/main" val="2011896837"/>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8722</TotalTime>
  <Words>1412</Words>
  <Application>Microsoft Office PowerPoint</Application>
  <PresentationFormat>On-screen Show (4:3)</PresentationFormat>
  <Paragraphs>168</Paragraphs>
  <Slides>24</Slides>
  <Notes>0</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24</vt:i4>
      </vt:variant>
    </vt:vector>
  </HeadingPairs>
  <TitlesOfParts>
    <vt:vector size="35" baseType="lpstr">
      <vt:lpstr>Arial (Body)</vt:lpstr>
      <vt:lpstr>Noto Sans Symbols</vt:lpstr>
      <vt:lpstr>Arial</vt:lpstr>
      <vt:lpstr>Cascadia Mono</vt:lpstr>
      <vt:lpstr>Consolas</vt:lpstr>
      <vt:lpstr>Courier New</vt:lpstr>
      <vt:lpstr>Times New Roman</vt:lpstr>
      <vt:lpstr>Verdana</vt:lpstr>
      <vt:lpstr>508 Lecture</vt:lpstr>
      <vt:lpstr>1_508 Lecture</vt:lpstr>
      <vt:lpstr>Equation</vt:lpstr>
      <vt:lpstr>Getting Started with Forms and Controls</vt:lpstr>
      <vt:lpstr>The Form’s Bounding Box and Sizing Handles</vt:lpstr>
      <vt:lpstr>The Properties Window</vt:lpstr>
      <vt:lpstr>Changing a Property’s Value</vt:lpstr>
      <vt:lpstr>Adding Controls to a Form</vt:lpstr>
      <vt:lpstr>Rules for Naming Controls</vt:lpstr>
      <vt:lpstr>Creating the G U I for Your First Visual C# Application</vt:lpstr>
      <vt:lpstr>Introduction to C# Code</vt:lpstr>
      <vt:lpstr>Source Code in the Solution Explorer</vt:lpstr>
      <vt:lpstr>Source Code in the Solution Explorer</vt:lpstr>
      <vt:lpstr>Organization of the Form1.cs</vt:lpstr>
      <vt:lpstr>Adding Your Code</vt:lpstr>
      <vt:lpstr>Message Boxes</vt:lpstr>
      <vt:lpstr>Writing Code for the Hello World Application</vt:lpstr>
      <vt:lpstr>Label Controls</vt:lpstr>
      <vt:lpstr>Handling Text Alignments</vt:lpstr>
      <vt:lpstr>Using Code to Display Output in a Label Control</vt:lpstr>
      <vt:lpstr>2.6 Making Sense of IntelliSense</vt:lpstr>
      <vt:lpstr>PictureBox Controls</vt:lpstr>
      <vt:lpstr>Creating Clickable Images</vt:lpstr>
      <vt:lpstr>Sequential Execution of Statements</vt:lpstr>
      <vt:lpstr>Comments, Blank Links, and Indentation</vt:lpstr>
      <vt:lpstr>Writing the Code to Close an Application’s Form</vt:lpstr>
      <vt:lpstr>Dealing with Syntax Errors</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Starting Out With Visual C#®, 4e</dc:title>
  <dc:subject>Computer Science</dc:subject>
  <dc:creator>Gaddis</dc:creator>
  <cp:keywords>Starting Out With Visual C#</cp:keywords>
  <cp:lastModifiedBy>Kwak, Myungjae</cp:lastModifiedBy>
  <cp:revision>984</cp:revision>
  <dcterms:modified xsi:type="dcterms:W3CDTF">2024-07-10T00:13:51Z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